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22"/>
  </p:notesMasterIdLst>
  <p:sldIdLst>
    <p:sldId id="261" r:id="rId2"/>
    <p:sldId id="262" r:id="rId3"/>
    <p:sldId id="263" r:id="rId4"/>
    <p:sldId id="264" r:id="rId5"/>
    <p:sldId id="265" r:id="rId6"/>
    <p:sldId id="266" r:id="rId7"/>
    <p:sldId id="267" r:id="rId8"/>
    <p:sldId id="268" r:id="rId9"/>
    <p:sldId id="269" r:id="rId10"/>
    <p:sldId id="270" r:id="rId11"/>
    <p:sldId id="271" r:id="rId12"/>
    <p:sldId id="272" r:id="rId13"/>
    <p:sldId id="273" r:id="rId14"/>
    <p:sldId id="274" r:id="rId15"/>
    <p:sldId id="275" r:id="rId16"/>
    <p:sldId id="276" r:id="rId17"/>
    <p:sldId id="277" r:id="rId18"/>
    <p:sldId id="278" r:id="rId19"/>
    <p:sldId id="279" r:id="rId20"/>
    <p:sldId id="280" r:id="rId21"/>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ＭＳ Ｐゴシック" pitchFamily="34" charset="-128"/>
        <a:cs typeface="+mn-cs"/>
      </a:defRPr>
    </a:lvl1pPr>
    <a:lvl2pPr marL="457200" algn="l"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itcairn, Erica G" initials="PEG" lastIdx="5" clrIdx="0">
    <p:extLst>
      <p:ext uri="{19B8F6BF-5375-455C-9EA6-DF929625EA0E}">
        <p15:presenceInfo xmlns:p15="http://schemas.microsoft.com/office/powerpoint/2012/main" userId="S-1-5-21-4027829005-1107895287-290554039-17496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F6F7"/>
    <a:srgbClr val="E2F0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34597" autoAdjust="0"/>
    <p:restoredTop sz="86938" autoAdjust="0"/>
  </p:normalViewPr>
  <p:slideViewPr>
    <p:cSldViewPr>
      <p:cViewPr varScale="1">
        <p:scale>
          <a:sx n="70" d="100"/>
          <a:sy n="70" d="100"/>
        </p:scale>
        <p:origin x="156" y="6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smtClean="0">
                <a:latin typeface="Arial" charset="0"/>
                <a:ea typeface="ＭＳ Ｐゴシック" charset="0"/>
                <a:cs typeface="ＭＳ Ｐゴシック" charset="0"/>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C3F1D237-0D49-46B3-8EC7-B6BDC71C6FB2}" type="datetimeFigureOut">
              <a:rPr lang="en-US" altLang="en-US"/>
              <a:pPr/>
              <a:t>10/9/2015</a:t>
            </a:fld>
            <a:endParaRPr lang="en-US" alt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smtClean="0">
                <a:latin typeface="Arial" charset="0"/>
                <a:ea typeface="ＭＳ Ｐゴシック" charset="0"/>
                <a:cs typeface="ＭＳ Ｐゴシック" charset="0"/>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ED64E9EC-2670-4B0E-8F6D-3B60E70F1C36}" type="slidenum">
              <a:rPr lang="en-US" altLang="en-US"/>
              <a:pPr/>
              <a:t>‹#›</a:t>
            </a:fld>
            <a:endParaRPr lang="en-US" altLang="en-US"/>
          </a:p>
        </p:txBody>
      </p:sp>
    </p:spTree>
    <p:extLst>
      <p:ext uri="{BB962C8B-B14F-4D97-AF65-F5344CB8AC3E}">
        <p14:creationId xmlns:p14="http://schemas.microsoft.com/office/powerpoint/2010/main" val="2129049488"/>
      </p:ext>
    </p:extLst>
  </p:cSld>
  <p:clrMap bg1="lt1" tx1="dk1" bg2="lt2" tx2="dk2" accent1="accent1" accent2="accent2" accent3="accent3" accent4="accent4" accent5="accent5" accent6="accent6" hlink="hlink" folHlink="folHlink"/>
  <p:notesStyle>
    <a:lvl1pPr algn="l" defTabSz="457200" rtl="0" fontAlgn="base">
      <a:spcBef>
        <a:spcPct val="30000"/>
      </a:spcBef>
      <a:spcAft>
        <a:spcPct val="0"/>
      </a:spcAft>
      <a:defRPr sz="1200" kern="1200">
        <a:solidFill>
          <a:schemeClr val="tx1"/>
        </a:solidFill>
        <a:latin typeface="+mn-lt"/>
        <a:ea typeface="ＭＳ Ｐゴシック" pitchFamily="34" charset="-128"/>
        <a:cs typeface="+mn-cs"/>
      </a:defRPr>
    </a:lvl1pPr>
    <a:lvl2pPr marL="457200" algn="l" defTabSz="457200" rtl="0" fontAlgn="base">
      <a:spcBef>
        <a:spcPct val="30000"/>
      </a:spcBef>
      <a:spcAft>
        <a:spcPct val="0"/>
      </a:spcAft>
      <a:defRPr sz="1200" kern="1200">
        <a:solidFill>
          <a:schemeClr val="tx1"/>
        </a:solidFill>
        <a:latin typeface="+mn-lt"/>
        <a:ea typeface="ＭＳ Ｐゴシック" pitchFamily="34" charset="-128"/>
        <a:cs typeface="+mn-cs"/>
      </a:defRPr>
    </a:lvl2pPr>
    <a:lvl3pPr marL="914400" algn="l" defTabSz="457200" rtl="0" fontAlgn="base">
      <a:spcBef>
        <a:spcPct val="30000"/>
      </a:spcBef>
      <a:spcAft>
        <a:spcPct val="0"/>
      </a:spcAft>
      <a:defRPr sz="1200" kern="1200">
        <a:solidFill>
          <a:schemeClr val="tx1"/>
        </a:solidFill>
        <a:latin typeface="+mn-lt"/>
        <a:ea typeface="ＭＳ Ｐゴシック" pitchFamily="34" charset="-128"/>
        <a:cs typeface="+mn-cs"/>
      </a:defRPr>
    </a:lvl3pPr>
    <a:lvl4pPr marL="1371600" algn="l" defTabSz="457200" rtl="0" fontAlgn="base">
      <a:spcBef>
        <a:spcPct val="30000"/>
      </a:spcBef>
      <a:spcAft>
        <a:spcPct val="0"/>
      </a:spcAft>
      <a:defRPr sz="1200" kern="1200">
        <a:solidFill>
          <a:schemeClr val="tx1"/>
        </a:solidFill>
        <a:latin typeface="+mn-lt"/>
        <a:ea typeface="ＭＳ Ｐゴシック" pitchFamily="34" charset="-128"/>
        <a:cs typeface="+mn-cs"/>
      </a:defRPr>
    </a:lvl4pPr>
    <a:lvl5pPr marL="1828800" algn="l" defTabSz="457200" rtl="0" fontAlgn="base">
      <a:spcBef>
        <a:spcPct val="30000"/>
      </a:spcBef>
      <a:spcAft>
        <a:spcPct val="0"/>
      </a:spcAft>
      <a:defRPr sz="1200" kern="1200">
        <a:solidFill>
          <a:schemeClr val="tx1"/>
        </a:solidFill>
        <a:latin typeface="+mn-lt"/>
        <a:ea typeface="ＭＳ Ｐゴシック" pitchFamily="34"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3965E7B-A378-4595-9303-4CD2E33BCA3A}" type="slidenum">
              <a:rPr lang="en-US" altLang="en-US" smtClean="0"/>
              <a:pPr/>
              <a:t>1</a:t>
            </a:fld>
            <a:endParaRPr lang="en-US" altLang="en-US"/>
          </a:p>
        </p:txBody>
      </p:sp>
    </p:spTree>
    <p:extLst>
      <p:ext uri="{BB962C8B-B14F-4D97-AF65-F5344CB8AC3E}">
        <p14:creationId xmlns:p14="http://schemas.microsoft.com/office/powerpoint/2010/main" val="27443113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Cathedral at </a:t>
            </a:r>
            <a:r>
              <a:rPr lang="en-US" altLang="en-US" dirty="0" err="1" smtClean="0"/>
              <a:t>Autun</a:t>
            </a:r>
            <a:r>
              <a:rPr lang="en-US" altLang="en-US" dirty="0" smtClean="0"/>
              <a:t> in Eastern France.</a:t>
            </a:r>
            <a:r>
              <a:rPr lang="en-US" altLang="en-US" baseline="0" dirty="0" smtClean="0"/>
              <a:t> </a:t>
            </a:r>
            <a:r>
              <a:rPr lang="en-US" altLang="en-US" dirty="0" smtClean="0"/>
              <a:t>Begun around 1120 and sufficiently completed to receive the relics of St. </a:t>
            </a:r>
            <a:r>
              <a:rPr lang="en-US" altLang="en-US" dirty="0" err="1" smtClean="0"/>
              <a:t>Lazaire</a:t>
            </a:r>
            <a:r>
              <a:rPr lang="en-US" altLang="en-US" dirty="0" smtClean="0"/>
              <a:t> in 1146, this cathedral reflected Romanesque architectural design and artistic taste. In the fifteenth century a rebuilding program changed the cathedral’s external appearance from Romanesque to Gothic, but the images above the west portal survive in their original form. Carved by a sculptor named </a:t>
            </a:r>
            <a:r>
              <a:rPr lang="en-US" altLang="en-US" dirty="0" err="1" smtClean="0"/>
              <a:t>Gislebertus</a:t>
            </a:r>
            <a:r>
              <a:rPr lang="en-US" altLang="en-US" dirty="0" smtClean="0"/>
              <a:t> between 1130 and 1135, they depict the Last Judgment, with Christ enthroned between the saved souls on his right and those condemned to Hell on his left. The sharply angular figures are typical of Romanesque style. Scenes like these taught important religious messages to illiterate worshipers.</a:t>
            </a:r>
          </a:p>
        </p:txBody>
      </p:sp>
      <p:sp>
        <p:nvSpPr>
          <p:cNvPr id="1945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EE571C25-DC39-4BED-9C6B-4FEBC05C361A}" type="slidenum">
              <a:rPr lang="en-US" altLang="en-US" sz="1200">
                <a:latin typeface="Calibri" pitchFamily="34" charset="0"/>
              </a:rPr>
              <a:pPr eaLnBrk="1" hangingPunct="1"/>
              <a:t>10</a:t>
            </a:fld>
            <a:endParaRPr lang="en-US" altLang="en-US" sz="1200">
              <a:latin typeface="Calibri" pitchFamily="34" charset="0"/>
            </a:endParaRPr>
          </a:p>
        </p:txBody>
      </p:sp>
    </p:spTree>
    <p:extLst>
      <p:ext uri="{BB962C8B-B14F-4D97-AF65-F5344CB8AC3E}">
        <p14:creationId xmlns:p14="http://schemas.microsoft.com/office/powerpoint/2010/main" val="20541739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3965E7B-A378-4595-9303-4CD2E33BCA3A}" type="slidenum">
              <a:rPr lang="en-US" altLang="en-US" smtClean="0"/>
              <a:pPr/>
              <a:t>11</a:t>
            </a:fld>
            <a:endParaRPr lang="en-US" altLang="en-US"/>
          </a:p>
        </p:txBody>
      </p:sp>
    </p:spTree>
    <p:extLst>
      <p:ext uri="{BB962C8B-B14F-4D97-AF65-F5344CB8AC3E}">
        <p14:creationId xmlns:p14="http://schemas.microsoft.com/office/powerpoint/2010/main" val="22810477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City Hall Clock of Prague. This clock was installed in 1410; calendar dial added in 1490.</a:t>
            </a:r>
          </a:p>
        </p:txBody>
      </p:sp>
      <p:sp>
        <p:nvSpPr>
          <p:cNvPr id="2253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160DFA0A-DD03-42C0-98C8-1BA6751D07E5}" type="slidenum">
              <a:rPr lang="en-US" altLang="en-US" sz="1200">
                <a:latin typeface="Calibri" pitchFamily="34" charset="0"/>
              </a:rPr>
              <a:pPr eaLnBrk="1" hangingPunct="1"/>
              <a:t>12</a:t>
            </a:fld>
            <a:endParaRPr lang="en-US" altLang="en-US" sz="1200">
              <a:latin typeface="Calibri" pitchFamily="34" charset="0"/>
            </a:endParaRPr>
          </a:p>
        </p:txBody>
      </p:sp>
    </p:spTree>
    <p:extLst>
      <p:ext uri="{BB962C8B-B14F-4D97-AF65-F5344CB8AC3E}">
        <p14:creationId xmlns:p14="http://schemas.microsoft.com/office/powerpoint/2010/main" val="383724939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Dante’s Divine Comedy. This fifteenth-century painting by </a:t>
            </a:r>
            <a:r>
              <a:rPr lang="en-US" altLang="en-US" dirty="0" err="1" smtClean="0"/>
              <a:t>Domenico</a:t>
            </a:r>
            <a:r>
              <a:rPr lang="en-US" altLang="en-US" dirty="0" smtClean="0"/>
              <a:t> di </a:t>
            </a:r>
            <a:r>
              <a:rPr lang="en-US" altLang="en-US" dirty="0" err="1" smtClean="0"/>
              <a:t>Michelino</a:t>
            </a:r>
            <a:r>
              <a:rPr lang="en-US" altLang="en-US" dirty="0" smtClean="0"/>
              <a:t> shows Dante holding a copy of the Divine Comedy. Hell is depicted to the poet’s right and the terraces of Purgatory behind him, surmounted by the earthly and heavenly Paradise. The city of Florence, with its recently completed cathedral, appears to Dante’s left.</a:t>
            </a:r>
          </a:p>
        </p:txBody>
      </p:sp>
      <p:sp>
        <p:nvSpPr>
          <p:cNvPr id="2457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C807EBB5-8776-4982-9995-41C33F9E5A6C}" type="slidenum">
              <a:rPr lang="en-US" altLang="en-US" sz="1200">
                <a:latin typeface="Calibri" pitchFamily="34" charset="0"/>
              </a:rPr>
              <a:pPr eaLnBrk="1" hangingPunct="1"/>
              <a:t>13</a:t>
            </a:fld>
            <a:endParaRPr lang="en-US" altLang="en-US" sz="1200">
              <a:latin typeface="Calibri" pitchFamily="34" charset="0"/>
            </a:endParaRPr>
          </a:p>
        </p:txBody>
      </p:sp>
    </p:spTree>
    <p:extLst>
      <p:ext uri="{BB962C8B-B14F-4D97-AF65-F5344CB8AC3E}">
        <p14:creationId xmlns:p14="http://schemas.microsoft.com/office/powerpoint/2010/main" val="23104540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A French </a:t>
            </a:r>
            <a:r>
              <a:rPr lang="en-US" altLang="en-US" dirty="0" err="1" smtClean="0"/>
              <a:t>Printshop</a:t>
            </a:r>
            <a:r>
              <a:rPr lang="en-US" altLang="en-US" dirty="0" smtClean="0"/>
              <a:t>, 1537.	A workman operates the “press,” quite literally a screw device that presses the paper to the inked type. Other employees examine the printed sheets, each of which holds four pages. When folded, the sheets make a book. The man on the right is selecting pieces of type from a compartmented box and placing them in a frame for printing.</a:t>
            </a:r>
          </a:p>
        </p:txBody>
      </p:sp>
      <p:sp>
        <p:nvSpPr>
          <p:cNvPr id="2662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1C9EAE89-FECD-41F5-B4F0-2D507C667212}" type="slidenum">
              <a:rPr lang="en-US" altLang="en-US" sz="1200">
                <a:latin typeface="Calibri" pitchFamily="34" charset="0"/>
              </a:rPr>
              <a:pPr eaLnBrk="1" hangingPunct="1"/>
              <a:t>14</a:t>
            </a:fld>
            <a:endParaRPr lang="en-US" altLang="en-US" sz="1200">
              <a:latin typeface="Calibri" pitchFamily="34" charset="0"/>
            </a:endParaRPr>
          </a:p>
        </p:txBody>
      </p:sp>
    </p:spTree>
    <p:extLst>
      <p:ext uri="{BB962C8B-B14F-4D97-AF65-F5344CB8AC3E}">
        <p14:creationId xmlns:p14="http://schemas.microsoft.com/office/powerpoint/2010/main" val="323611215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Michelangelo’s Tomb Statue of Lorenzo de ́ Medici. The greatest of the Medici bankers, Lorenzo governed Florence during the height of the Renaissance. At the time of his death in 1492 he had fallen under the influence of </a:t>
            </a:r>
            <a:r>
              <a:rPr lang="en-US" altLang="en-US" dirty="0" err="1" smtClean="0"/>
              <a:t>Girolamo</a:t>
            </a:r>
            <a:r>
              <a:rPr lang="en-US" altLang="en-US" dirty="0" smtClean="0"/>
              <a:t> Savonarola, a stern, moralistic priest who felt that art and morals had departed too far from proper Christianity. Nevertheless, the Roman armor and pensive expression of this statue epitomize the antique revival and dedication to thought associated with the term Renaissance.</a:t>
            </a:r>
          </a:p>
        </p:txBody>
      </p:sp>
      <p:sp>
        <p:nvSpPr>
          <p:cNvPr id="2867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0DE1C516-CF7C-4919-A5E6-7B2251A68FC7}" type="slidenum">
              <a:rPr lang="en-US" altLang="en-US" sz="1200">
                <a:latin typeface="Calibri" pitchFamily="34" charset="0"/>
              </a:rPr>
              <a:pPr eaLnBrk="1" hangingPunct="1"/>
              <a:t>15</a:t>
            </a:fld>
            <a:endParaRPr lang="en-US" altLang="en-US" sz="1200">
              <a:latin typeface="Calibri" pitchFamily="34" charset="0"/>
            </a:endParaRPr>
          </a:p>
        </p:txBody>
      </p:sp>
    </p:spTree>
    <p:extLst>
      <p:ext uri="{BB962C8B-B14F-4D97-AF65-F5344CB8AC3E}">
        <p14:creationId xmlns:p14="http://schemas.microsoft.com/office/powerpoint/2010/main" val="56999399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3965E7B-A378-4595-9303-4CD2E33BCA3A}" type="slidenum">
              <a:rPr lang="en-US" altLang="en-US" smtClean="0"/>
              <a:pPr/>
              <a:t>16</a:t>
            </a:fld>
            <a:endParaRPr lang="en-US" altLang="en-US"/>
          </a:p>
        </p:txBody>
      </p:sp>
    </p:spTree>
    <p:extLst>
      <p:ext uri="{BB962C8B-B14F-4D97-AF65-F5344CB8AC3E}">
        <p14:creationId xmlns:p14="http://schemas.microsoft.com/office/powerpoint/2010/main" val="137311649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3965E7B-A378-4595-9303-4CD2E33BCA3A}" type="slidenum">
              <a:rPr lang="en-US" altLang="en-US" smtClean="0"/>
              <a:pPr/>
              <a:t>17</a:t>
            </a:fld>
            <a:endParaRPr lang="en-US" altLang="en-US"/>
          </a:p>
        </p:txBody>
      </p:sp>
    </p:spTree>
    <p:extLst>
      <p:ext uri="{BB962C8B-B14F-4D97-AF65-F5344CB8AC3E}">
        <p14:creationId xmlns:p14="http://schemas.microsoft.com/office/powerpoint/2010/main" val="92370608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The Magna </a:t>
            </a:r>
            <a:r>
              <a:rPr lang="en-US" altLang="en-US" dirty="0" err="1" smtClean="0"/>
              <a:t>Carta</a:t>
            </a:r>
            <a:r>
              <a:rPr lang="en-US" altLang="en-US" dirty="0" smtClean="0"/>
              <a:t>. One of four extant copies, this document shows the ravages of time, but the symbolic importance of the charter King John of England signed under duress in 1215 for English constitutional history has not been diminished. Originally a guarantee of the barons’ feudal rights, it came to be seen as a limit on the monarch’s authority over all subjects.</a:t>
            </a:r>
          </a:p>
        </p:txBody>
      </p:sp>
      <p:sp>
        <p:nvSpPr>
          <p:cNvPr id="3277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41283D20-9115-4A2C-AB35-3B5D1937627E}" type="slidenum">
              <a:rPr lang="en-US" altLang="en-US" sz="1200">
                <a:latin typeface="Calibri" pitchFamily="34" charset="0"/>
              </a:rPr>
              <a:pPr eaLnBrk="1" hangingPunct="1"/>
              <a:t>18</a:t>
            </a:fld>
            <a:endParaRPr lang="en-US" altLang="en-US" sz="1200">
              <a:latin typeface="Calibri" pitchFamily="34" charset="0"/>
            </a:endParaRPr>
          </a:p>
        </p:txBody>
      </p:sp>
    </p:spTree>
    <p:extLst>
      <p:ext uri="{BB962C8B-B14F-4D97-AF65-F5344CB8AC3E}">
        <p14:creationId xmlns:p14="http://schemas.microsoft.com/office/powerpoint/2010/main" val="274473238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Map 13.3 Europe in 1453. This year marked the end of the Hundred Years’ War between France and England and the fall of the Byzantine capital city of Constantinople to the Ottoman Turks. Muslim advances into southeastern Europe were offset by the Latin Christian </a:t>
            </a:r>
            <a:r>
              <a:rPr lang="en-US" altLang="en-US" dirty="0" err="1" smtClean="0"/>
              <a:t>reconquests</a:t>
            </a:r>
            <a:r>
              <a:rPr lang="en-US" altLang="en-US" dirty="0" smtClean="0"/>
              <a:t> of Islamic holdings in southern Italy and the Iberian Peninsula and by the conversion of Lithuania. © Cengage Learning</a:t>
            </a:r>
          </a:p>
        </p:txBody>
      </p:sp>
      <p:sp>
        <p:nvSpPr>
          <p:cNvPr id="3481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71304C14-D8AE-4DF6-AA97-5C44C931D222}" type="slidenum">
              <a:rPr lang="en-US" altLang="en-US" sz="1200">
                <a:latin typeface="Calibri" pitchFamily="34" charset="0"/>
              </a:rPr>
              <a:pPr eaLnBrk="1" hangingPunct="1"/>
              <a:t>19</a:t>
            </a:fld>
            <a:endParaRPr lang="en-US" altLang="en-US" sz="1200">
              <a:latin typeface="Calibri" pitchFamily="34" charset="0"/>
            </a:endParaRPr>
          </a:p>
        </p:txBody>
      </p:sp>
    </p:spTree>
    <p:extLst>
      <p:ext uri="{BB962C8B-B14F-4D97-AF65-F5344CB8AC3E}">
        <p14:creationId xmlns:p14="http://schemas.microsoft.com/office/powerpoint/2010/main" val="13240743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Burying Victims of the Black Death. This scene from </a:t>
            </a:r>
            <a:r>
              <a:rPr lang="en-US" altLang="en-US" dirty="0" err="1" smtClean="0"/>
              <a:t>Tournai</a:t>
            </a:r>
            <a:r>
              <a:rPr lang="en-US" altLang="en-US" dirty="0" smtClean="0"/>
              <a:t>, Flanders, captures the magnitude of the plague.</a:t>
            </a:r>
          </a:p>
        </p:txBody>
      </p:sp>
      <p:sp>
        <p:nvSpPr>
          <p:cNvPr id="512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30D520C1-5FA1-4529-8534-6D4F69D976FB}" type="slidenum">
              <a:rPr lang="en-US" altLang="en-US" sz="1200">
                <a:latin typeface="Calibri" pitchFamily="34" charset="0"/>
              </a:rPr>
              <a:pPr eaLnBrk="1" hangingPunct="1"/>
              <a:t>2</a:t>
            </a:fld>
            <a:endParaRPr lang="en-US" altLang="en-US" sz="1200">
              <a:latin typeface="Calibri" pitchFamily="34" charset="0"/>
            </a:endParaRPr>
          </a:p>
        </p:txBody>
      </p:sp>
    </p:spTree>
    <p:extLst>
      <p:ext uri="{BB962C8B-B14F-4D97-AF65-F5344CB8AC3E}">
        <p14:creationId xmlns:p14="http://schemas.microsoft.com/office/powerpoint/2010/main" val="263547114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Conquest of Granada. A Muslim state since 1238, Granada was conquered in 1492 by the armies of Ferdinand of Aragon and Isabella of Castile. This relief sculpture from the sixteenth century shows the sultan Mohammad XI surrendering the keys of the capital city.</a:t>
            </a:r>
          </a:p>
        </p:txBody>
      </p:sp>
      <p:sp>
        <p:nvSpPr>
          <p:cNvPr id="3686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F820BC1A-2013-4736-A702-6CAC8D12564A}" type="slidenum">
              <a:rPr lang="en-US" altLang="en-US" sz="1200">
                <a:latin typeface="Calibri" pitchFamily="34" charset="0"/>
              </a:rPr>
              <a:pPr eaLnBrk="1" hangingPunct="1"/>
              <a:t>20</a:t>
            </a:fld>
            <a:endParaRPr lang="en-US" altLang="en-US" sz="1200">
              <a:latin typeface="Calibri" pitchFamily="34" charset="0"/>
            </a:endParaRPr>
          </a:p>
        </p:txBody>
      </p:sp>
    </p:spTree>
    <p:extLst>
      <p:ext uri="{BB962C8B-B14F-4D97-AF65-F5344CB8AC3E}">
        <p14:creationId xmlns:p14="http://schemas.microsoft.com/office/powerpoint/2010/main" val="8324924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3965E7B-A378-4595-9303-4CD2E33BCA3A}" type="slidenum">
              <a:rPr lang="en-US" altLang="en-US" smtClean="0"/>
              <a:pPr/>
              <a:t>3</a:t>
            </a:fld>
            <a:endParaRPr lang="en-US" altLang="en-US"/>
          </a:p>
        </p:txBody>
      </p:sp>
    </p:spTree>
    <p:extLst>
      <p:ext uri="{BB962C8B-B14F-4D97-AF65-F5344CB8AC3E}">
        <p14:creationId xmlns:p14="http://schemas.microsoft.com/office/powerpoint/2010/main" val="6107134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Rural French Peasants. Many scenes of peasant life in winter are visible in this small painting by the Flemish </a:t>
            </a:r>
            <a:r>
              <a:rPr lang="en-US" altLang="en-US" dirty="0" err="1" smtClean="0"/>
              <a:t>Limbourg</a:t>
            </a:r>
            <a:r>
              <a:rPr lang="en-US" altLang="en-US" dirty="0" smtClean="0"/>
              <a:t> brothers from the 1410s. Above the snow- covered beehives one man chops firewood, while another drives a donkey loaded with firewood to a little village. At the lower right a woman, blowing on her frozen fingers, heads past the huddled sheep and hungry birds to join other women warming themselves in the cottage (whose outer wall the artists have cut away).</a:t>
            </a:r>
          </a:p>
        </p:txBody>
      </p:sp>
      <p:sp>
        <p:nvSpPr>
          <p:cNvPr id="819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3E60F8BE-9316-4468-972B-22D8FA6A6E4B}" type="slidenum">
              <a:rPr lang="en-US" altLang="en-US" sz="1200">
                <a:latin typeface="Calibri" pitchFamily="34" charset="0"/>
              </a:rPr>
              <a:pPr eaLnBrk="1" hangingPunct="1"/>
              <a:t>4</a:t>
            </a:fld>
            <a:endParaRPr lang="en-US" altLang="en-US" sz="1200">
              <a:latin typeface="Calibri" pitchFamily="34" charset="0"/>
            </a:endParaRPr>
          </a:p>
        </p:txBody>
      </p:sp>
    </p:spTree>
    <p:extLst>
      <p:ext uri="{BB962C8B-B14F-4D97-AF65-F5344CB8AC3E}">
        <p14:creationId xmlns:p14="http://schemas.microsoft.com/office/powerpoint/2010/main" val="9640221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Description of the table: A chronology</a:t>
            </a:r>
            <a:r>
              <a:rPr lang="en-US" altLang="en-US" baseline="0" dirty="0" smtClean="0"/>
              <a:t> </a:t>
            </a:r>
            <a:r>
              <a:rPr lang="en-US" altLang="en-US" baseline="0" smtClean="0"/>
              <a:t>of technology/environment</a:t>
            </a:r>
            <a:r>
              <a:rPr lang="en-US" altLang="en-US" baseline="0" dirty="0" smtClean="0"/>
              <a:t>, culture, </a:t>
            </a:r>
            <a:r>
              <a:rPr lang="en-US" altLang="en-US" baseline="0" smtClean="0"/>
              <a:t>and politics/society from 1200 to 1400.</a:t>
            </a:r>
            <a:endParaRPr lang="en-US" altLang="en-US" dirty="0" smtClean="0"/>
          </a:p>
        </p:txBody>
      </p:sp>
      <p:sp>
        <p:nvSpPr>
          <p:cNvPr id="1024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4C096F19-4BF5-4835-9422-735E5F60623E}" type="slidenum">
              <a:rPr lang="en-US" altLang="en-US" sz="1200">
                <a:latin typeface="Calibri" pitchFamily="34" charset="0"/>
              </a:rPr>
              <a:pPr eaLnBrk="1" hangingPunct="1"/>
              <a:t>5</a:t>
            </a:fld>
            <a:endParaRPr lang="en-US" altLang="en-US" sz="1200">
              <a:latin typeface="Calibri" pitchFamily="34" charset="0"/>
            </a:endParaRPr>
          </a:p>
        </p:txBody>
      </p:sp>
    </p:spTree>
    <p:extLst>
      <p:ext uri="{BB962C8B-B14F-4D97-AF65-F5344CB8AC3E}">
        <p14:creationId xmlns:p14="http://schemas.microsoft.com/office/powerpoint/2010/main" val="13293586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Map 13.1 The Black Death in Fourteenth-Century Europe. Spreading out of Inner Asia along the routes opened by Mongol expansion, the plague reached the Black Sea port of </a:t>
            </a:r>
            <a:r>
              <a:rPr lang="en-US" altLang="en-US" dirty="0" err="1" smtClean="0"/>
              <a:t>Kaffa</a:t>
            </a:r>
            <a:r>
              <a:rPr lang="en-US" altLang="en-US" dirty="0" smtClean="0"/>
              <a:t> in 1346. This map documents its deadly progress year by year from there into the Mediterranean and north and east across the face of Europe. © Cengage Learning</a:t>
            </a:r>
          </a:p>
        </p:txBody>
      </p:sp>
      <p:sp>
        <p:nvSpPr>
          <p:cNvPr id="1229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A76D856F-2B57-416E-844C-1CF63F0E7C05}" type="slidenum">
              <a:rPr lang="en-US" altLang="en-US" sz="1200">
                <a:latin typeface="Calibri" pitchFamily="34" charset="0"/>
              </a:rPr>
              <a:pPr eaLnBrk="1" hangingPunct="1"/>
              <a:t>6</a:t>
            </a:fld>
            <a:endParaRPr lang="en-US" altLang="en-US" sz="1200">
              <a:latin typeface="Calibri" pitchFamily="34" charset="0"/>
            </a:endParaRPr>
          </a:p>
        </p:txBody>
      </p:sp>
    </p:spTree>
    <p:extLst>
      <p:ext uri="{BB962C8B-B14F-4D97-AF65-F5344CB8AC3E}">
        <p14:creationId xmlns:p14="http://schemas.microsoft.com/office/powerpoint/2010/main" val="23476800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3965E7B-A378-4595-9303-4CD2E33BCA3A}" type="slidenum">
              <a:rPr lang="en-US" altLang="en-US" smtClean="0"/>
              <a:pPr/>
              <a:t>7</a:t>
            </a:fld>
            <a:endParaRPr lang="en-US" altLang="en-US"/>
          </a:p>
        </p:txBody>
      </p:sp>
    </p:spTree>
    <p:extLst>
      <p:ext uri="{BB962C8B-B14F-4D97-AF65-F5344CB8AC3E}">
        <p14:creationId xmlns:p14="http://schemas.microsoft.com/office/powerpoint/2010/main" val="2192426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Map 13.2 Trade and Manufacturing in Later Medieval Europe. The economic revival of European cities was associated with great expansion of commerce. Notice the concentration of wool and linen textile manufacturing in northern Italy, the Netherlands, and England; the importance of trade in various kinds of foodstuffs; and the slave-exporting markets in Cairo, Kiev, and Rostov. © Cengage Learning</a:t>
            </a:r>
          </a:p>
        </p:txBody>
      </p:sp>
      <p:sp>
        <p:nvSpPr>
          <p:cNvPr id="1536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AB00978F-C809-44FA-86DB-0BAC668C5DAF}" type="slidenum">
              <a:rPr lang="en-US" altLang="en-US" sz="1200">
                <a:latin typeface="Calibri" pitchFamily="34" charset="0"/>
              </a:rPr>
              <a:pPr eaLnBrk="1" hangingPunct="1"/>
              <a:t>8</a:t>
            </a:fld>
            <a:endParaRPr lang="en-US" altLang="en-US" sz="1200">
              <a:latin typeface="Calibri" pitchFamily="34" charset="0"/>
            </a:endParaRPr>
          </a:p>
        </p:txBody>
      </p:sp>
    </p:spTree>
    <p:extLst>
      <p:ext uri="{BB962C8B-B14F-4D97-AF65-F5344CB8AC3E}">
        <p14:creationId xmlns:p14="http://schemas.microsoft.com/office/powerpoint/2010/main" val="18188515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1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Flemish Weavers, Ypres. The spread of textile weaving gave employment to many people in the Netherlands. The city of Ypres in Flanders (now northern Belgium) was an important textile center in the thirteenth century. This drawing from a fourteenth-century manuscript shows a man and a woman weaving cloth on a horizontal loom.</a:t>
            </a:r>
          </a:p>
        </p:txBody>
      </p:sp>
      <p:sp>
        <p:nvSpPr>
          <p:cNvPr id="1741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0F0245A1-5533-4CE3-8EF2-8ABC2E657E5C}" type="slidenum">
              <a:rPr lang="en-US" altLang="en-US" sz="1200">
                <a:latin typeface="Calibri" pitchFamily="34" charset="0"/>
              </a:rPr>
              <a:pPr eaLnBrk="1" hangingPunct="1"/>
              <a:t>9</a:t>
            </a:fld>
            <a:endParaRPr lang="en-US" altLang="en-US" sz="1200">
              <a:latin typeface="Calibri" pitchFamily="34" charset="0"/>
            </a:endParaRPr>
          </a:p>
        </p:txBody>
      </p:sp>
    </p:spTree>
    <p:extLst>
      <p:ext uri="{BB962C8B-B14F-4D97-AF65-F5344CB8AC3E}">
        <p14:creationId xmlns:p14="http://schemas.microsoft.com/office/powerpoint/2010/main" val="196353829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3"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rot="5400000">
            <a:off x="4370387" y="-4392612"/>
            <a:ext cx="403225" cy="9144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rot="5400000">
            <a:off x="4378325" y="2098675"/>
            <a:ext cx="387350" cy="9144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5" name="Picture 7" descr="cengage.jp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8001000" y="6069013"/>
            <a:ext cx="1135063"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8" name="Rectangle 2"/>
          <p:cNvSpPr>
            <a:spLocks noGrp="1" noChangeArrowheads="1"/>
          </p:cNvSpPr>
          <p:nvPr>
            <p:ph type="ctrTitle"/>
          </p:nvPr>
        </p:nvSpPr>
        <p:spPr>
          <a:xfrm>
            <a:off x="5243513" y="1117600"/>
            <a:ext cx="3657600" cy="4632325"/>
          </a:xfrm>
        </p:spPr>
        <p:txBody>
          <a:bodyPr/>
          <a:lstStyle>
            <a:lvl1pPr>
              <a:defRPr/>
            </a:lvl1pPr>
          </a:lstStyle>
          <a:p>
            <a:r>
              <a:rPr lang="en-US"/>
              <a:t>Chapter Name</a:t>
            </a:r>
          </a:p>
        </p:txBody>
      </p:sp>
      <p:pic>
        <p:nvPicPr>
          <p:cNvPr id="7" name="Picture 6"/>
          <p:cNvPicPr>
            <a:picLocks noChangeAspect="1"/>
          </p:cNvPicPr>
          <p:nvPr userDrawn="1"/>
        </p:nvPicPr>
        <p:blipFill>
          <a:blip r:embed="rId4"/>
          <a:stretch>
            <a:fillRect/>
          </a:stretch>
        </p:blipFill>
        <p:spPr>
          <a:xfrm>
            <a:off x="381000" y="848048"/>
            <a:ext cx="3942857" cy="5161905"/>
          </a:xfrm>
          <a:prstGeom prst="rect">
            <a:avLst/>
          </a:prstGeom>
        </p:spPr>
      </p:pic>
    </p:spTree>
    <p:extLst>
      <p:ext uri="{BB962C8B-B14F-4D97-AF65-F5344CB8AC3E}">
        <p14:creationId xmlns:p14="http://schemas.microsoft.com/office/powerpoint/2010/main" val="677290715"/>
      </p:ext>
    </p:extLst>
  </p:cSld>
  <p:clrMapOvr>
    <a:masterClrMapping/>
  </p:clrMapOvr>
  <p:transition spd="med">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917391187"/>
      </p:ext>
    </p:extLst>
  </p:cSld>
  <p:clrMapOvr>
    <a:masterClrMapping/>
  </p:clrMapOvr>
  <p:transition spd="med">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Vertical Title 1"/>
          <p:cNvSpPr>
            <a:spLocks noGrp="1"/>
          </p:cNvSpPr>
          <p:nvPr>
            <p:ph type="title" orient="vert"/>
          </p:nvPr>
        </p:nvSpPr>
        <p:spPr>
          <a:xfrm>
            <a:off x="6515100" y="304800"/>
            <a:ext cx="194310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304800"/>
            <a:ext cx="567690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033853208"/>
      </p:ext>
    </p:extLst>
  </p:cSld>
  <p:clrMapOvr>
    <a:masterClrMapping/>
  </p:clrMapOvr>
  <p:transition spd="med">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34655312"/>
      </p:ext>
    </p:extLst>
  </p:cSld>
  <p:clrMapOvr>
    <a:masterClrMapping/>
  </p:clrMapOvr>
  <p:transition spd="med">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094305897"/>
      </p:ext>
    </p:extLst>
  </p:cSld>
  <p:clrMapOvr>
    <a:masterClrMapping/>
  </p:clrMapOvr>
  <p:transition spd="med">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pic>
        <p:nvPicPr>
          <p:cNvPr id="5"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752600"/>
            <a:ext cx="38100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752600"/>
            <a:ext cx="38100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929844204"/>
      </p:ext>
    </p:extLst>
  </p:cSld>
  <p:clrMapOvr>
    <a:masterClrMapping/>
  </p:clrMapOvr>
  <p:transition spd="med">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pic>
        <p:nvPicPr>
          <p:cNvPr id="7"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222192716"/>
      </p:ext>
    </p:extLst>
  </p:cSld>
  <p:clrMapOvr>
    <a:masterClrMapping/>
  </p:clrMapOvr>
  <p:transition spd="med">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pic>
        <p:nvPicPr>
          <p:cNvPr id="3"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757690607"/>
      </p:ext>
    </p:extLst>
  </p:cSld>
  <p:clrMapOvr>
    <a:masterClrMapping/>
  </p:clrMapOvr>
  <p:transition spd="med">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pic>
        <p:nvPicPr>
          <p:cNvPr id="2"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Tree>
    <p:extLst>
      <p:ext uri="{BB962C8B-B14F-4D97-AF65-F5344CB8AC3E}">
        <p14:creationId xmlns:p14="http://schemas.microsoft.com/office/powerpoint/2010/main" val="1403496593"/>
      </p:ext>
    </p:extLst>
  </p:cSld>
  <p:clrMapOvr>
    <a:masterClrMapping/>
  </p:clrMapOvr>
  <p:transition spd="med">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pic>
        <p:nvPicPr>
          <p:cNvPr id="5"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846984937"/>
      </p:ext>
    </p:extLst>
  </p:cSld>
  <p:clrMapOvr>
    <a:masterClrMapping/>
  </p:clrMapOvr>
  <p:transition spd="med">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pic>
        <p:nvPicPr>
          <p:cNvPr id="5"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742161606"/>
      </p:ext>
    </p:extLst>
  </p:cSld>
  <p:clrMapOvr>
    <a:masterClrMapping/>
  </p:clrMapOvr>
  <p:transition spd="med">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tile tx="0" ty="0" sx="100000" sy="100000" flip="none" algn="tl"/>
        </a:blipFill>
        <a:effectLst/>
      </p:bgPr>
    </p:bg>
    <p:spTree>
      <p:nvGrpSpPr>
        <p:cNvPr id="1" name=""/>
        <p:cNvGrpSpPr/>
        <p:nvPr/>
      </p:nvGrpSpPr>
      <p:grpSpPr>
        <a:xfrm>
          <a:off x="0" y="0"/>
          <a:ext cx="0" cy="0"/>
          <a:chOff x="0" y="0"/>
          <a:chExt cx="0" cy="0"/>
        </a:xfrm>
      </p:grpSpPr>
      <p:sp>
        <p:nvSpPr>
          <p:cNvPr id="8197" name="Text Box 5"/>
          <p:cNvSpPr txBox="1">
            <a:spLocks noChangeArrowheads="1"/>
          </p:cNvSpPr>
          <p:nvPr/>
        </p:nvSpPr>
        <p:spPr bwMode="auto">
          <a:xfrm>
            <a:off x="8305800" y="6477000"/>
            <a:ext cx="762000" cy="274638"/>
          </a:xfrm>
          <a:prstGeom prst="rect">
            <a:avLst/>
          </a:prstGeom>
          <a:noFill/>
          <a:ln w="9525">
            <a:noFill/>
            <a:miter lim="800000"/>
            <a:headEnd/>
            <a:tailEnd/>
          </a:ln>
          <a:effec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spcBef>
                <a:spcPct val="20000"/>
              </a:spcBef>
              <a:buSzPct val="75000"/>
              <a:buFont typeface="Wingdings" pitchFamily="2" charset="2"/>
              <a:buNone/>
            </a:pPr>
            <a:r>
              <a:rPr lang="en-US" altLang="en-US" sz="1200">
                <a:cs typeface="Arial" pitchFamily="34" charset="0"/>
              </a:rPr>
              <a:t>1 | </a:t>
            </a:r>
            <a:fld id="{232BE8B9-FEB3-45B0-85EC-594271D47264}" type="slidenum">
              <a:rPr lang="en-US" altLang="en-US" sz="1200">
                <a:cs typeface="Arial" pitchFamily="34" charset="0"/>
              </a:rPr>
              <a:pPr eaLnBrk="1" hangingPunct="1">
                <a:spcBef>
                  <a:spcPct val="20000"/>
                </a:spcBef>
                <a:buSzPct val="75000"/>
                <a:buFont typeface="Wingdings" pitchFamily="2" charset="2"/>
                <a:buNone/>
              </a:pPr>
              <a:t>‹#›</a:t>
            </a:fld>
            <a:endParaRPr lang="en-US" altLang="en-US" sz="1200">
              <a:cs typeface="Arial" pitchFamily="34" charset="0"/>
            </a:endParaRPr>
          </a:p>
        </p:txBody>
      </p:sp>
      <p:sp>
        <p:nvSpPr>
          <p:cNvPr id="1027" name="Rectangle 6"/>
          <p:cNvSpPr>
            <a:spLocks noGrp="1" noChangeArrowheads="1"/>
          </p:cNvSpPr>
          <p:nvPr>
            <p:ph type="title"/>
          </p:nvPr>
        </p:nvSpPr>
        <p:spPr bwMode="auto">
          <a:xfrm>
            <a:off x="685800" y="3048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8" name="Rectangle 7"/>
          <p:cNvSpPr>
            <a:spLocks noGrp="1" noChangeArrowheads="1"/>
          </p:cNvSpPr>
          <p:nvPr>
            <p:ph type="body" idx="1"/>
          </p:nvPr>
        </p:nvSpPr>
        <p:spPr bwMode="auto">
          <a:xfrm>
            <a:off x="685800" y="1752600"/>
            <a:ext cx="7772400" cy="449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pic>
        <p:nvPicPr>
          <p:cNvPr id="5" name="Picture 3"/>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Tree>
  </p:cSld>
  <p:clrMap bg1="lt1" tx1="dk1" bg2="lt2" tx2="dk2" accent1="accent1" accent2="accent2" accent3="accent3" accent4="accent4" accent5="accent5" accent6="accent6" hlink="hlink" folHlink="folHlink"/>
  <p:sldLayoutIdLst>
    <p:sldLayoutId id="2147483834" r:id="rId1"/>
    <p:sldLayoutId id="2147483835" r:id="rId2"/>
    <p:sldLayoutId id="2147483836" r:id="rId3"/>
    <p:sldLayoutId id="2147483837" r:id="rId4"/>
    <p:sldLayoutId id="2147483838" r:id="rId5"/>
    <p:sldLayoutId id="2147483839" r:id="rId6"/>
    <p:sldLayoutId id="2147483840" r:id="rId7"/>
    <p:sldLayoutId id="2147483841" r:id="rId8"/>
    <p:sldLayoutId id="2147483842" r:id="rId9"/>
    <p:sldLayoutId id="2147483843" r:id="rId10"/>
    <p:sldLayoutId id="2147483844" r:id="rId11"/>
  </p:sldLayoutIdLst>
  <p:transition spd="med">
    <p:wipe dir="r"/>
  </p:transition>
  <p:timing>
    <p:tnLst>
      <p:par>
        <p:cTn id="1" dur="indefinite" restart="never" nodeType="tmRoot"/>
      </p:par>
    </p:tnLst>
  </p:timing>
  <p:txStyles>
    <p:titleStyle>
      <a:lvl1pPr algn="ctr" rtl="0" eaLnBrk="0" fontAlgn="base" hangingPunct="0">
        <a:spcBef>
          <a:spcPct val="0"/>
        </a:spcBef>
        <a:spcAft>
          <a:spcPct val="0"/>
        </a:spcAft>
        <a:defRPr sz="4400">
          <a:solidFill>
            <a:schemeClr val="tx2"/>
          </a:solidFill>
          <a:latin typeface="Arial"/>
          <a:ea typeface="ＭＳ Ｐゴシック" charset="0"/>
          <a:cs typeface="Arial"/>
        </a:defRPr>
      </a:lvl1pPr>
      <a:lvl2pPr algn="ctr" rtl="0" eaLnBrk="0" fontAlgn="base" hangingPunct="0">
        <a:spcBef>
          <a:spcPct val="0"/>
        </a:spcBef>
        <a:spcAft>
          <a:spcPct val="0"/>
        </a:spcAft>
        <a:defRPr sz="4400">
          <a:solidFill>
            <a:schemeClr val="tx2"/>
          </a:solidFill>
          <a:latin typeface="Arial" charset="0"/>
          <a:ea typeface="ＭＳ Ｐゴシック" charset="0"/>
          <a:cs typeface="Arial" charset="0"/>
        </a:defRPr>
      </a:lvl2pPr>
      <a:lvl3pPr algn="ctr" rtl="0" eaLnBrk="0" fontAlgn="base" hangingPunct="0">
        <a:spcBef>
          <a:spcPct val="0"/>
        </a:spcBef>
        <a:spcAft>
          <a:spcPct val="0"/>
        </a:spcAft>
        <a:defRPr sz="4400">
          <a:solidFill>
            <a:schemeClr val="tx2"/>
          </a:solidFill>
          <a:latin typeface="Arial" charset="0"/>
          <a:ea typeface="ＭＳ Ｐゴシック" charset="0"/>
          <a:cs typeface="Arial" charset="0"/>
        </a:defRPr>
      </a:lvl3pPr>
      <a:lvl4pPr algn="ctr" rtl="0" eaLnBrk="0" fontAlgn="base" hangingPunct="0">
        <a:spcBef>
          <a:spcPct val="0"/>
        </a:spcBef>
        <a:spcAft>
          <a:spcPct val="0"/>
        </a:spcAft>
        <a:defRPr sz="4400">
          <a:solidFill>
            <a:schemeClr val="tx2"/>
          </a:solidFill>
          <a:latin typeface="Arial" charset="0"/>
          <a:ea typeface="ＭＳ Ｐゴシック" charset="0"/>
          <a:cs typeface="Arial" charset="0"/>
        </a:defRPr>
      </a:lvl4pPr>
      <a:lvl5pPr algn="ctr" rtl="0" eaLnBrk="0" fontAlgn="base" hangingPunct="0">
        <a:spcBef>
          <a:spcPct val="0"/>
        </a:spcBef>
        <a:spcAft>
          <a:spcPct val="0"/>
        </a:spcAft>
        <a:defRPr sz="4400">
          <a:solidFill>
            <a:schemeClr val="tx2"/>
          </a:solidFill>
          <a:latin typeface="Arial" charset="0"/>
          <a:ea typeface="ＭＳ Ｐゴシック" charset="0"/>
          <a:cs typeface="Arial"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defRPr sz="3200">
          <a:solidFill>
            <a:schemeClr val="tx1"/>
          </a:solidFill>
          <a:latin typeface="Arial"/>
          <a:ea typeface="ＭＳ Ｐゴシック" charset="0"/>
          <a:cs typeface="Arial"/>
        </a:defRPr>
      </a:lvl1pPr>
      <a:lvl2pPr marL="742950" indent="-285750" algn="l" rtl="0" eaLnBrk="0" fontAlgn="base" hangingPunct="0">
        <a:spcBef>
          <a:spcPct val="20000"/>
        </a:spcBef>
        <a:spcAft>
          <a:spcPct val="0"/>
        </a:spcAft>
        <a:buChar char="–"/>
        <a:defRPr sz="3200">
          <a:solidFill>
            <a:schemeClr val="tx1"/>
          </a:solidFill>
          <a:latin typeface="Arial"/>
          <a:ea typeface="Arial"/>
          <a:cs typeface="Arial" charset="0"/>
        </a:defRPr>
      </a:lvl2pPr>
      <a:lvl3pPr marL="1143000" indent="-228600" algn="l" rtl="0" eaLnBrk="0" fontAlgn="base" hangingPunct="0">
        <a:spcBef>
          <a:spcPct val="20000"/>
        </a:spcBef>
        <a:spcAft>
          <a:spcPct val="0"/>
        </a:spcAft>
        <a:buChar char="•"/>
        <a:defRPr sz="2800">
          <a:solidFill>
            <a:schemeClr val="tx1"/>
          </a:solidFill>
          <a:latin typeface="Arial"/>
          <a:ea typeface="Arial"/>
          <a:cs typeface="Arial" charset="0"/>
        </a:defRPr>
      </a:lvl3pPr>
      <a:lvl4pPr marL="1600200" indent="-228600" algn="l" rtl="0" eaLnBrk="0" fontAlgn="base" hangingPunct="0">
        <a:spcBef>
          <a:spcPct val="20000"/>
        </a:spcBef>
        <a:spcAft>
          <a:spcPct val="0"/>
        </a:spcAft>
        <a:buChar char="–"/>
        <a:defRPr sz="2400">
          <a:solidFill>
            <a:schemeClr val="tx1"/>
          </a:solidFill>
          <a:latin typeface="Arial"/>
          <a:ea typeface="Arial"/>
          <a:cs typeface="Arial" charset="0"/>
        </a:defRPr>
      </a:lvl4pPr>
      <a:lvl5pPr marL="2057400" indent="-228600" algn="l" rtl="0" eaLnBrk="0" fontAlgn="base" hangingPunct="0">
        <a:spcBef>
          <a:spcPct val="20000"/>
        </a:spcBef>
        <a:spcAft>
          <a:spcPct val="0"/>
        </a:spcAft>
        <a:buChar char="»"/>
        <a:defRPr sz="2000">
          <a:solidFill>
            <a:schemeClr val="tx1"/>
          </a:solidFill>
          <a:latin typeface="Arial"/>
          <a:ea typeface="Arial"/>
          <a:cs typeface="Arial"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724400" y="2402711"/>
            <a:ext cx="4306888" cy="2062103"/>
          </a:xfrm>
        </p:spPr>
        <p:txBody>
          <a:bodyPr/>
          <a:lstStyle/>
          <a:p>
            <a:pPr eaLnBrk="1" hangingPunct="1">
              <a:spcBef>
                <a:spcPct val="20000"/>
              </a:spcBef>
            </a:pPr>
            <a:r>
              <a:rPr lang="en-US" altLang="en-US" sz="3200" dirty="0" smtClean="0">
                <a:latin typeface="Arial" pitchFamily="34" charset="0"/>
              </a:rPr>
              <a:t>Chapter 13</a:t>
            </a:r>
            <a:br>
              <a:rPr lang="en-US" altLang="en-US" sz="3200" dirty="0" smtClean="0">
                <a:latin typeface="Arial" pitchFamily="34" charset="0"/>
              </a:rPr>
            </a:br>
            <a:r>
              <a:rPr lang="en-US" altLang="en-US" sz="3200" dirty="0" smtClean="0">
                <a:solidFill>
                  <a:srgbClr val="333399"/>
                </a:solidFill>
                <a:effectLst>
                  <a:outerShdw blurRad="38100" dist="38100" dir="2700000" algn="tl">
                    <a:srgbClr val="C0C0C0"/>
                  </a:outerShdw>
                </a:effectLst>
                <a:latin typeface="Arial" pitchFamily="34" charset="0"/>
              </a:rPr>
              <a:t>Latin Europe</a:t>
            </a:r>
            <a:r>
              <a:rPr lang="en-US" altLang="en-US" sz="3200" smtClean="0">
                <a:solidFill>
                  <a:srgbClr val="333399"/>
                </a:solidFill>
                <a:effectLst>
                  <a:outerShdw blurRad="38100" dist="38100" dir="2700000" algn="tl">
                    <a:srgbClr val="C0C0C0"/>
                  </a:outerShdw>
                </a:effectLst>
                <a:latin typeface="Arial" pitchFamily="34" charset="0"/>
              </a:rPr>
              <a:t>, </a:t>
            </a:r>
            <a:r>
              <a:rPr lang="en-US" altLang="en-US" sz="3200" smtClean="0">
                <a:solidFill>
                  <a:srgbClr val="333399"/>
                </a:solidFill>
                <a:effectLst>
                  <a:outerShdw blurRad="38100" dist="38100" dir="2700000" algn="tl">
                    <a:srgbClr val="C0C0C0"/>
                  </a:outerShdw>
                </a:effectLst>
                <a:latin typeface="Arial" pitchFamily="34" charset="0"/>
              </a:rPr>
              <a:t/>
            </a:r>
            <a:br>
              <a:rPr lang="en-US" altLang="en-US" sz="3200" smtClean="0">
                <a:solidFill>
                  <a:srgbClr val="333399"/>
                </a:solidFill>
                <a:effectLst>
                  <a:outerShdw blurRad="38100" dist="38100" dir="2700000" algn="tl">
                    <a:srgbClr val="C0C0C0"/>
                  </a:outerShdw>
                </a:effectLst>
                <a:latin typeface="Arial" pitchFamily="34" charset="0"/>
              </a:rPr>
            </a:br>
            <a:r>
              <a:rPr lang="en-US" altLang="en-US" sz="3200" smtClean="0">
                <a:solidFill>
                  <a:srgbClr val="333399"/>
                </a:solidFill>
                <a:effectLst>
                  <a:outerShdw blurRad="38100" dist="38100" dir="2700000" algn="tl">
                    <a:srgbClr val="C0C0C0"/>
                  </a:outerShdw>
                </a:effectLst>
                <a:latin typeface="Arial" pitchFamily="34" charset="0"/>
              </a:rPr>
              <a:t>1200-1500</a:t>
            </a:r>
            <a:endParaRPr lang="en-US" altLang="en-US" sz="3200" dirty="0" smtClean="0">
              <a:solidFill>
                <a:srgbClr val="333399"/>
              </a:solidFill>
              <a:effectLst>
                <a:outerShdw blurRad="38100" dist="38100" dir="2700000" algn="tl">
                  <a:srgbClr val="C0C0C0"/>
                </a:outerShdw>
              </a:effectLst>
              <a:latin typeface="Arial" pitchFamily="34" charset="0"/>
            </a:endParaRPr>
          </a:p>
        </p:txBody>
      </p:sp>
    </p:spTree>
    <p:extLst>
      <p:ext uri="{BB962C8B-B14F-4D97-AF65-F5344CB8AC3E}">
        <p14:creationId xmlns:p14="http://schemas.microsoft.com/office/powerpoint/2010/main" val="2888502426"/>
      </p:ext>
    </p:extLst>
  </p:cSld>
  <p:clrMapOvr>
    <a:masterClrMapping/>
  </p:clrMapOvr>
  <p:transition spd="med">
    <p:wipe dir="r"/>
  </p:transition>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1096" y="152400"/>
            <a:ext cx="7772400" cy="685800"/>
          </a:xfrm>
        </p:spPr>
        <p:txBody>
          <a:bodyPr/>
          <a:lstStyle/>
          <a:p>
            <a:r>
              <a:rPr lang="en-US" altLang="en-US" sz="2600" dirty="0" smtClean="0"/>
              <a:t>Cathedral at </a:t>
            </a:r>
            <a:r>
              <a:rPr lang="en-US" altLang="en-US" sz="2600" dirty="0" err="1" smtClean="0"/>
              <a:t>Autun</a:t>
            </a:r>
            <a:r>
              <a:rPr lang="en-US" altLang="en-US" sz="2600" dirty="0" smtClean="0"/>
              <a:t> in Eastern France</a:t>
            </a:r>
            <a:endParaRPr lang="en-US" sz="2600" dirty="0"/>
          </a:p>
        </p:txBody>
      </p:sp>
      <p:pic>
        <p:nvPicPr>
          <p:cNvPr id="18433" name="Picture 1" descr="Begun around 1120 and sufficiently completed to receive the relics of St. Lazaire in 1146, this cathedral reflected Romanesque architectural design and artistic taste. In the fifteenth century a rebuilding program changed the cathedral’s external appearance from Romanesque to Gothic, but the images above the west portal survive in their original form. Carved by a sculptor named Gislebertus between 1130 and 1135, they depict the Last Judgment, with Christ enthroned between the saved souls on his right and those condemned to Hell on his left. The sharply angular figures are typical of Romanesque style. Scenes like these taught important religious messages to illiterate worshipers."/>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381000" y="838200"/>
            <a:ext cx="8372593" cy="565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1371600" y="6604000"/>
            <a:ext cx="7772400" cy="302399"/>
          </a:xfrm>
        </p:spPr>
        <p:txBody>
          <a:bodyPr/>
          <a:lstStyle/>
          <a:p>
            <a:pPr algn="r"/>
            <a:r>
              <a:rPr lang="en-US" sz="1200" b="1" dirty="0" smtClean="0"/>
              <a:t>p359</a:t>
            </a:r>
            <a:endParaRPr lang="en-US" sz="1200" b="1" dirty="0"/>
          </a:p>
        </p:txBody>
      </p:sp>
    </p:spTree>
    <p:extLst>
      <p:ext uri="{BB962C8B-B14F-4D97-AF65-F5344CB8AC3E}">
        <p14:creationId xmlns:p14="http://schemas.microsoft.com/office/powerpoint/2010/main" val="1398907453"/>
      </p:ext>
    </p:extLst>
  </p:cSld>
  <p:clrMapOvr>
    <a:masterClrMapping/>
  </p:clrMapOvr>
  <p:transition spd="med">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2"/>
          <p:cNvSpPr>
            <a:spLocks noGrp="1" noChangeArrowheads="1"/>
          </p:cNvSpPr>
          <p:nvPr>
            <p:ph type="title"/>
          </p:nvPr>
        </p:nvSpPr>
        <p:spPr>
          <a:xfrm>
            <a:off x="685800" y="276137"/>
            <a:ext cx="8458200" cy="1200329"/>
          </a:xfrm>
        </p:spPr>
        <p:txBody>
          <a:bodyPr/>
          <a:lstStyle/>
          <a:p>
            <a:pPr eaLnBrk="1" hangingPunct="1">
              <a:defRPr/>
            </a:pPr>
            <a:r>
              <a:rPr lang="en-US" sz="3600" b="0" dirty="0" smtClean="0">
                <a:solidFill>
                  <a:schemeClr val="tx1"/>
                </a:solidFill>
                <a:cs typeface="+mj-cs"/>
              </a:rPr>
              <a:t>Learning, Literature, and the Renaissance</a:t>
            </a:r>
          </a:p>
        </p:txBody>
      </p:sp>
      <p:sp>
        <p:nvSpPr>
          <p:cNvPr id="20482" name="Rectangle 3"/>
          <p:cNvSpPr>
            <a:spLocks noGrp="1" noChangeArrowheads="1"/>
          </p:cNvSpPr>
          <p:nvPr>
            <p:ph type="body" idx="1"/>
          </p:nvPr>
        </p:nvSpPr>
        <p:spPr>
          <a:xfrm>
            <a:off x="685800" y="1524000"/>
            <a:ext cx="7772400" cy="5312223"/>
          </a:xfrm>
        </p:spPr>
        <p:txBody>
          <a:bodyPr/>
          <a:lstStyle/>
          <a:p>
            <a:pPr algn="l" eaLnBrk="1" hangingPunct="1">
              <a:buFontTx/>
              <a:buChar char="•"/>
            </a:pPr>
            <a:r>
              <a:rPr lang="en-US" altLang="en-US" sz="3200" dirty="0" smtClean="0">
                <a:latin typeface="Arial" pitchFamily="34" charset="0"/>
              </a:rPr>
              <a:t>The Renaissance</a:t>
            </a:r>
          </a:p>
          <a:p>
            <a:pPr marL="1085850" lvl="1" indent="-342900" eaLnBrk="1" hangingPunct="1">
              <a:buFontTx/>
              <a:buChar char="•"/>
            </a:pPr>
            <a:r>
              <a:rPr lang="en-US" altLang="en-US" dirty="0" smtClean="0">
                <a:latin typeface="Arial" pitchFamily="34" charset="0"/>
              </a:rPr>
              <a:t>Access to ancient texts (via Arabs)</a:t>
            </a:r>
          </a:p>
          <a:p>
            <a:pPr marL="1085850" lvl="1" indent="-342900" eaLnBrk="1" hangingPunct="1">
              <a:buFontTx/>
              <a:buChar char="•"/>
            </a:pPr>
            <a:r>
              <a:rPr lang="en-US" altLang="en-US" dirty="0" smtClean="0">
                <a:latin typeface="Arial" pitchFamily="34" charset="0"/>
              </a:rPr>
              <a:t>Universities</a:t>
            </a:r>
          </a:p>
          <a:p>
            <a:pPr algn="l" eaLnBrk="1" hangingPunct="1">
              <a:buFontTx/>
              <a:buChar char="•"/>
            </a:pPr>
            <a:r>
              <a:rPr lang="en-US" altLang="en-US" sz="3200" dirty="0">
                <a:latin typeface="Arial" pitchFamily="34" charset="0"/>
              </a:rPr>
              <a:t>Humanists and Printers</a:t>
            </a:r>
          </a:p>
          <a:p>
            <a:pPr marL="1085850" lvl="1" indent="-342900" eaLnBrk="1" hangingPunct="1">
              <a:buFontTx/>
              <a:buChar char="•"/>
            </a:pPr>
            <a:r>
              <a:rPr lang="en-US" altLang="en-US" dirty="0" smtClean="0">
                <a:latin typeface="Arial" pitchFamily="34" charset="0"/>
              </a:rPr>
              <a:t>Dante and Chaucer</a:t>
            </a:r>
          </a:p>
          <a:p>
            <a:pPr marL="1085850" lvl="1" indent="-342900" eaLnBrk="1" hangingPunct="1">
              <a:buFontTx/>
              <a:buChar char="•"/>
            </a:pPr>
            <a:r>
              <a:rPr lang="en-US" altLang="en-US" dirty="0" smtClean="0">
                <a:latin typeface="Arial" pitchFamily="34" charset="0"/>
              </a:rPr>
              <a:t>Restoration of the classics</a:t>
            </a:r>
          </a:p>
          <a:p>
            <a:pPr marL="1085850" lvl="1" indent="-342900" eaLnBrk="1" hangingPunct="1">
              <a:buFontTx/>
              <a:buChar char="•"/>
            </a:pPr>
            <a:r>
              <a:rPr lang="en-US" altLang="en-US" dirty="0" smtClean="0">
                <a:latin typeface="Arial" pitchFamily="34" charset="0"/>
              </a:rPr>
              <a:t>Gutenberg’s printing press</a:t>
            </a:r>
          </a:p>
          <a:p>
            <a:pPr algn="l" eaLnBrk="1" hangingPunct="1">
              <a:buFontTx/>
              <a:buChar char="•"/>
            </a:pPr>
            <a:r>
              <a:rPr lang="en-US" altLang="en-US" sz="3200" dirty="0">
                <a:latin typeface="Arial" pitchFamily="34" charset="0"/>
              </a:rPr>
              <a:t>Renaissance Artists</a:t>
            </a:r>
          </a:p>
          <a:p>
            <a:pPr marL="1085850" lvl="1" indent="-342900" eaLnBrk="1" hangingPunct="1">
              <a:buFontTx/>
              <a:buChar char="•"/>
            </a:pPr>
            <a:r>
              <a:rPr lang="en-US" altLang="en-US" dirty="0" smtClean="0">
                <a:latin typeface="Arial" pitchFamily="34" charset="0"/>
              </a:rPr>
              <a:t>Da Vinci, Michelangelo, Van Eyck</a:t>
            </a:r>
          </a:p>
        </p:txBody>
      </p:sp>
    </p:spTree>
    <p:extLst>
      <p:ext uri="{BB962C8B-B14F-4D97-AF65-F5344CB8AC3E}">
        <p14:creationId xmlns:p14="http://schemas.microsoft.com/office/powerpoint/2010/main" val="1070182414"/>
      </p:ext>
    </p:extLst>
  </p:cSld>
  <p:clrMapOvr>
    <a:masterClrMapping/>
  </p:clrMapOvr>
  <p:transition spd="med">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704950" y="139167"/>
            <a:ext cx="7772400" cy="685800"/>
          </a:xfrm>
        </p:spPr>
        <p:txBody>
          <a:bodyPr/>
          <a:lstStyle/>
          <a:p>
            <a:r>
              <a:rPr lang="en-US" altLang="en-US" sz="2600" dirty="0" smtClean="0"/>
              <a:t>City Hall Clock of Prague</a:t>
            </a:r>
            <a:endParaRPr lang="en-US" sz="2600" dirty="0"/>
          </a:p>
        </p:txBody>
      </p:sp>
      <p:pic>
        <p:nvPicPr>
          <p:cNvPr id="21505" name="Picture 1" descr="This clock was installed in 1410; calendar dial added in 1490."/>
          <p:cNvPicPr>
            <a:picLocks/>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90799" y="828978"/>
            <a:ext cx="4000703" cy="591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1371600" y="6604000"/>
            <a:ext cx="7772400" cy="302399"/>
          </a:xfrm>
        </p:spPr>
        <p:txBody>
          <a:bodyPr/>
          <a:lstStyle/>
          <a:p>
            <a:pPr algn="r"/>
            <a:r>
              <a:rPr lang="en-US" sz="1200" b="1" dirty="0" smtClean="0"/>
              <a:t>p362</a:t>
            </a:r>
            <a:endParaRPr lang="en-US" sz="1200" b="1" dirty="0"/>
          </a:p>
        </p:txBody>
      </p:sp>
    </p:spTree>
    <p:extLst>
      <p:ext uri="{BB962C8B-B14F-4D97-AF65-F5344CB8AC3E}">
        <p14:creationId xmlns:p14="http://schemas.microsoft.com/office/powerpoint/2010/main" val="1559723924"/>
      </p:ext>
    </p:extLst>
  </p:cSld>
  <p:clrMapOvr>
    <a:masterClrMapping/>
  </p:clrMapOvr>
  <p:transition spd="med">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16042"/>
            <a:ext cx="7772400" cy="822158"/>
          </a:xfrm>
        </p:spPr>
        <p:txBody>
          <a:bodyPr/>
          <a:lstStyle/>
          <a:p>
            <a:r>
              <a:rPr lang="en-US" altLang="en-US" sz="2600" dirty="0" smtClean="0"/>
              <a:t>Dante’s Divine Comedy</a:t>
            </a:r>
            <a:endParaRPr lang="en-US" sz="2600" dirty="0"/>
          </a:p>
        </p:txBody>
      </p:sp>
      <p:pic>
        <p:nvPicPr>
          <p:cNvPr id="23553" name="Picture 1" descr="This fifteenth-century painting by Domenico di Michelino shows Dante holding a copy of the Divine Comedy. Hell is depicted to the poet’s right and the terraces of Purgatory behind him, surmounted by the earthly and heavenly Paradise. The city of Florence, with its recently completed cathedral, appears to Dante’s left."/>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843534" y="721895"/>
            <a:ext cx="7456932" cy="591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1371600" y="6604000"/>
            <a:ext cx="7772400" cy="302399"/>
          </a:xfrm>
        </p:spPr>
        <p:txBody>
          <a:bodyPr/>
          <a:lstStyle/>
          <a:p>
            <a:pPr algn="r"/>
            <a:r>
              <a:rPr lang="en-US" sz="1200" b="1" dirty="0" smtClean="0"/>
              <a:t>p364</a:t>
            </a:r>
            <a:endParaRPr lang="en-US" sz="1200" b="1" dirty="0"/>
          </a:p>
        </p:txBody>
      </p:sp>
    </p:spTree>
    <p:extLst>
      <p:ext uri="{BB962C8B-B14F-4D97-AF65-F5344CB8AC3E}">
        <p14:creationId xmlns:p14="http://schemas.microsoft.com/office/powerpoint/2010/main" val="2468332777"/>
      </p:ext>
    </p:extLst>
  </p:cSld>
  <p:clrMapOvr>
    <a:masterClrMapping/>
  </p:clrMapOvr>
  <p:transition spd="med">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730809" y="12032"/>
            <a:ext cx="7772400" cy="826168"/>
          </a:xfrm>
        </p:spPr>
        <p:txBody>
          <a:bodyPr/>
          <a:lstStyle/>
          <a:p>
            <a:r>
              <a:rPr lang="en-US" altLang="en-US" sz="2800" dirty="0" smtClean="0"/>
              <a:t>A French </a:t>
            </a:r>
            <a:r>
              <a:rPr lang="en-US" altLang="en-US" sz="2800" dirty="0" err="1" smtClean="0"/>
              <a:t>Printshop</a:t>
            </a:r>
            <a:r>
              <a:rPr lang="en-US" altLang="en-US" sz="2800" dirty="0" smtClean="0"/>
              <a:t>, 1537</a:t>
            </a:r>
            <a:endParaRPr lang="en-US" sz="2800" dirty="0"/>
          </a:p>
        </p:txBody>
      </p:sp>
      <p:pic>
        <p:nvPicPr>
          <p:cNvPr id="25601" name="Picture 1" descr="A workman operates the “press,” quite literally a screw device that presses the paper to the inked type. Other employees examine the printed sheets, each of which holds four pages. When folded, the sheets make a book. The man on the right is selecting pieces of type from a compartmented box and placing them in a frame for printing."/>
          <p:cNvPicPr>
            <a:picLocks/>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81200" y="838200"/>
            <a:ext cx="5728818" cy="591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1371600" y="6604000"/>
            <a:ext cx="7772400" cy="302399"/>
          </a:xfrm>
        </p:spPr>
        <p:txBody>
          <a:bodyPr/>
          <a:lstStyle/>
          <a:p>
            <a:pPr algn="r"/>
            <a:r>
              <a:rPr lang="en-US" sz="1200" b="1" dirty="0" smtClean="0"/>
              <a:t>p365</a:t>
            </a:r>
            <a:endParaRPr lang="en-US" sz="1200" b="1" dirty="0"/>
          </a:p>
        </p:txBody>
      </p:sp>
    </p:spTree>
    <p:extLst>
      <p:ext uri="{BB962C8B-B14F-4D97-AF65-F5344CB8AC3E}">
        <p14:creationId xmlns:p14="http://schemas.microsoft.com/office/powerpoint/2010/main" val="1150513642"/>
      </p:ext>
    </p:extLst>
  </p:cSld>
  <p:clrMapOvr>
    <a:masterClrMapping/>
  </p:clrMapOvr>
  <p:transition spd="med">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36095"/>
            <a:ext cx="9144000" cy="892552"/>
          </a:xfrm>
        </p:spPr>
        <p:txBody>
          <a:bodyPr/>
          <a:lstStyle/>
          <a:p>
            <a:r>
              <a:rPr lang="en-US" altLang="en-US" sz="2800" dirty="0" smtClean="0"/>
              <a:t>Michelangelo’s Tomb Statue of Lorenzo de ́ Medici</a:t>
            </a:r>
            <a:endParaRPr lang="en-US" sz="2800" dirty="0"/>
          </a:p>
        </p:txBody>
      </p:sp>
      <p:pic>
        <p:nvPicPr>
          <p:cNvPr id="27649" name="Picture 1" descr="The greatest of the Medici bankers, Lorenzo governed Florence during the height of the Renaissance. At the time of his death in 1492 he had fallen under the influence of Girolamo Savonarola, a stern, moralistic priest who felt that art and morals had departed too far from proper Christianity. Nevertheless, the Roman armor and pensive expression of this statue epitomize the antique revival and dedication to thought associated with the term Renaissance."/>
          <p:cNvPicPr>
            <a:picLocks/>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38400" y="841010"/>
            <a:ext cx="4495800" cy="591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1371600" y="6555601"/>
            <a:ext cx="7772400" cy="302399"/>
          </a:xfrm>
        </p:spPr>
        <p:txBody>
          <a:bodyPr/>
          <a:lstStyle/>
          <a:p>
            <a:pPr algn="r"/>
            <a:r>
              <a:rPr lang="en-US" sz="1200" b="1" dirty="0" smtClean="0"/>
              <a:t>p366</a:t>
            </a:r>
            <a:endParaRPr lang="en-US" sz="1200" b="1" dirty="0"/>
          </a:p>
        </p:txBody>
      </p:sp>
    </p:spTree>
    <p:extLst>
      <p:ext uri="{BB962C8B-B14F-4D97-AF65-F5344CB8AC3E}">
        <p14:creationId xmlns:p14="http://schemas.microsoft.com/office/powerpoint/2010/main" val="3083348009"/>
      </p:ext>
    </p:extLst>
  </p:cSld>
  <p:clrMapOvr>
    <a:masterClrMapping/>
  </p:clrMapOvr>
  <p:transition spd="med">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2"/>
          <p:cNvSpPr>
            <a:spLocks noGrp="1" noChangeArrowheads="1"/>
          </p:cNvSpPr>
          <p:nvPr>
            <p:ph type="title"/>
          </p:nvPr>
        </p:nvSpPr>
        <p:spPr>
          <a:xfrm>
            <a:off x="685800" y="214582"/>
            <a:ext cx="7772400" cy="1323439"/>
          </a:xfrm>
        </p:spPr>
        <p:txBody>
          <a:bodyPr/>
          <a:lstStyle/>
          <a:p>
            <a:pPr eaLnBrk="1" hangingPunct="1">
              <a:defRPr/>
            </a:pPr>
            <a:r>
              <a:rPr lang="en-US" sz="4000" b="0" dirty="0" smtClean="0">
                <a:solidFill>
                  <a:schemeClr val="tx1"/>
                </a:solidFill>
                <a:cs typeface="+mj-cs"/>
              </a:rPr>
              <a:t>Political and Military Transformations</a:t>
            </a:r>
          </a:p>
        </p:txBody>
      </p:sp>
      <p:sp>
        <p:nvSpPr>
          <p:cNvPr id="29698" name="Rectangle 3"/>
          <p:cNvSpPr>
            <a:spLocks noGrp="1" noChangeArrowheads="1"/>
          </p:cNvSpPr>
          <p:nvPr>
            <p:ph type="body" idx="1"/>
          </p:nvPr>
        </p:nvSpPr>
        <p:spPr>
          <a:xfrm>
            <a:off x="685800" y="1752600"/>
            <a:ext cx="7772400" cy="3440942"/>
          </a:xfrm>
        </p:spPr>
        <p:txBody>
          <a:bodyPr/>
          <a:lstStyle/>
          <a:p>
            <a:pPr algn="l" eaLnBrk="1" hangingPunct="1">
              <a:buFontTx/>
              <a:buChar char="•"/>
            </a:pPr>
            <a:r>
              <a:rPr lang="en-US" altLang="en-US" sz="3200" dirty="0" smtClean="0">
                <a:latin typeface="Arial" pitchFamily="34" charset="0"/>
              </a:rPr>
              <a:t>Monarchs, Nobles, and the Church</a:t>
            </a:r>
          </a:p>
          <a:p>
            <a:pPr marL="1085850" lvl="1" indent="-342900" eaLnBrk="1" hangingPunct="1">
              <a:buFontTx/>
              <a:buChar char="•"/>
            </a:pPr>
            <a:r>
              <a:rPr lang="en-US" altLang="en-US" dirty="0" smtClean="0">
                <a:latin typeface="Arial" pitchFamily="34" charset="0"/>
              </a:rPr>
              <a:t>Weak monarchies and military changes</a:t>
            </a:r>
          </a:p>
          <a:p>
            <a:pPr marL="1085850" lvl="1" indent="-342900" eaLnBrk="1" hangingPunct="1">
              <a:buFontTx/>
              <a:buChar char="•"/>
            </a:pPr>
            <a:r>
              <a:rPr lang="en-US" altLang="en-US" dirty="0" smtClean="0">
                <a:latin typeface="Arial" pitchFamily="34" charset="0"/>
              </a:rPr>
              <a:t>Magna </a:t>
            </a:r>
            <a:r>
              <a:rPr lang="en-US" altLang="en-US" dirty="0" err="1" smtClean="0">
                <a:latin typeface="Arial" pitchFamily="34" charset="0"/>
              </a:rPr>
              <a:t>Carta</a:t>
            </a:r>
            <a:r>
              <a:rPr lang="en-US" altLang="en-US" dirty="0" smtClean="0">
                <a:latin typeface="Arial" pitchFamily="34" charset="0"/>
              </a:rPr>
              <a:t> (1215)</a:t>
            </a:r>
          </a:p>
          <a:p>
            <a:pPr marL="1085850" lvl="1" indent="-342900" eaLnBrk="1" hangingPunct="1">
              <a:buFontTx/>
              <a:buChar char="•"/>
            </a:pPr>
            <a:r>
              <a:rPr lang="en-US" altLang="en-US" dirty="0" smtClean="0">
                <a:latin typeface="Arial" pitchFamily="34" charset="0"/>
              </a:rPr>
              <a:t>Avignon papacy</a:t>
            </a:r>
          </a:p>
          <a:p>
            <a:pPr algn="l" eaLnBrk="1" hangingPunct="1">
              <a:buFontTx/>
              <a:buChar char="•"/>
            </a:pPr>
            <a:r>
              <a:rPr lang="en-US" altLang="en-US" sz="3200" dirty="0">
                <a:latin typeface="Arial" pitchFamily="34" charset="0"/>
              </a:rPr>
              <a:t>The Hundred Years’ War</a:t>
            </a:r>
          </a:p>
        </p:txBody>
      </p:sp>
    </p:spTree>
    <p:extLst>
      <p:ext uri="{BB962C8B-B14F-4D97-AF65-F5344CB8AC3E}">
        <p14:creationId xmlns:p14="http://schemas.microsoft.com/office/powerpoint/2010/main" val="1745203961"/>
      </p:ext>
    </p:extLst>
  </p:cSld>
  <p:clrMapOvr>
    <a:masterClrMapping/>
  </p:clrMapOvr>
  <p:transition spd="med">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14583"/>
            <a:ext cx="8458200" cy="1323439"/>
          </a:xfrm>
        </p:spPr>
        <p:txBody>
          <a:bodyPr/>
          <a:lstStyle/>
          <a:p>
            <a:pPr eaLnBrk="1" hangingPunct="1">
              <a:defRPr/>
            </a:pPr>
            <a:r>
              <a:rPr lang="en-US" sz="4000" b="0" dirty="0" smtClean="0">
                <a:solidFill>
                  <a:schemeClr val="tx1"/>
                </a:solidFill>
                <a:cs typeface="+mj-cs"/>
              </a:rPr>
              <a:t>Political and Military Transformations (continued)</a:t>
            </a:r>
            <a:endParaRPr lang="en-US" sz="4000" b="0" dirty="0" smtClean="0">
              <a:cs typeface="+mj-cs"/>
            </a:endParaRPr>
          </a:p>
        </p:txBody>
      </p:sp>
      <p:sp>
        <p:nvSpPr>
          <p:cNvPr id="3" name="Content Placeholder 2"/>
          <p:cNvSpPr>
            <a:spLocks noGrp="1"/>
          </p:cNvSpPr>
          <p:nvPr>
            <p:ph idx="1"/>
          </p:nvPr>
        </p:nvSpPr>
        <p:spPr>
          <a:xfrm>
            <a:off x="685800" y="1752600"/>
            <a:ext cx="7772400" cy="3761030"/>
          </a:xfrm>
        </p:spPr>
        <p:txBody>
          <a:bodyPr/>
          <a:lstStyle/>
          <a:p>
            <a:pPr algn="l" eaLnBrk="1" hangingPunct="1">
              <a:buFontTx/>
              <a:buChar char="•"/>
              <a:defRPr/>
            </a:pPr>
            <a:r>
              <a:rPr lang="en-US" sz="3200" dirty="0" smtClean="0">
                <a:cs typeface="+mn-cs"/>
              </a:rPr>
              <a:t>New Monarchies in France and England</a:t>
            </a:r>
          </a:p>
          <a:p>
            <a:pPr marL="1085850" lvl="1" indent="-342900" eaLnBrk="1" hangingPunct="1">
              <a:buFontTx/>
              <a:buChar char="•"/>
              <a:defRPr/>
            </a:pPr>
            <a:r>
              <a:rPr lang="en-US" dirty="0" smtClean="0"/>
              <a:t>Control of nobility</a:t>
            </a:r>
          </a:p>
          <a:p>
            <a:pPr marL="1085850" lvl="1" indent="-342900" eaLnBrk="1" hangingPunct="1">
              <a:buFontTx/>
              <a:buChar char="•"/>
              <a:defRPr/>
            </a:pPr>
            <a:r>
              <a:rPr lang="en-US" dirty="0" smtClean="0"/>
              <a:t>Revenue problems</a:t>
            </a:r>
          </a:p>
          <a:p>
            <a:pPr algn="l" eaLnBrk="1" hangingPunct="1">
              <a:buFontTx/>
              <a:buChar char="•"/>
              <a:defRPr/>
            </a:pPr>
            <a:r>
              <a:rPr lang="en-US" sz="3200" dirty="0">
                <a:cs typeface="+mn-cs"/>
              </a:rPr>
              <a:t>Iberian Unification</a:t>
            </a:r>
          </a:p>
          <a:p>
            <a:pPr marL="1085850" lvl="1" indent="-342900" eaLnBrk="1" hangingPunct="1">
              <a:buFontTx/>
              <a:buChar char="•"/>
              <a:defRPr/>
            </a:pPr>
            <a:r>
              <a:rPr lang="en-US" dirty="0" err="1" smtClean="0"/>
              <a:t>Reconquest</a:t>
            </a:r>
            <a:r>
              <a:rPr lang="en-US" dirty="0" smtClean="0"/>
              <a:t>, 1212-1492</a:t>
            </a:r>
          </a:p>
          <a:p>
            <a:pPr marL="1085850" lvl="1" indent="-342900" eaLnBrk="1" hangingPunct="1">
              <a:buFontTx/>
              <a:buChar char="•"/>
              <a:defRPr/>
            </a:pPr>
            <a:r>
              <a:rPr lang="en-US" dirty="0" smtClean="0"/>
              <a:t>Expulsion of Jews and Muslims</a:t>
            </a:r>
          </a:p>
          <a:p>
            <a:pPr marL="0" indent="0" eaLnBrk="1" hangingPunct="1">
              <a:defRPr/>
            </a:pPr>
            <a:endParaRPr lang="en-US" dirty="0" smtClean="0">
              <a:cs typeface="+mn-cs"/>
            </a:endParaRPr>
          </a:p>
        </p:txBody>
      </p:sp>
    </p:spTree>
    <p:extLst>
      <p:ext uri="{BB962C8B-B14F-4D97-AF65-F5344CB8AC3E}">
        <p14:creationId xmlns:p14="http://schemas.microsoft.com/office/powerpoint/2010/main" val="323096791"/>
      </p:ext>
    </p:extLst>
  </p:cSld>
  <p:clrMapOvr>
    <a:masterClrMapping/>
  </p:clrMapOvr>
  <p:transition spd="med">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704240" y="0"/>
            <a:ext cx="7772400" cy="824967"/>
          </a:xfrm>
        </p:spPr>
        <p:txBody>
          <a:bodyPr/>
          <a:lstStyle/>
          <a:p>
            <a:r>
              <a:rPr lang="en-US" altLang="en-US" sz="2800" dirty="0" smtClean="0"/>
              <a:t>The Magna </a:t>
            </a:r>
            <a:r>
              <a:rPr lang="en-US" altLang="en-US" sz="2800" dirty="0" err="1" smtClean="0"/>
              <a:t>Carta</a:t>
            </a:r>
            <a:endParaRPr lang="en-US" sz="2800" dirty="0"/>
          </a:p>
        </p:txBody>
      </p:sp>
      <p:pic>
        <p:nvPicPr>
          <p:cNvPr id="31745" name="Picture 1" descr="One of four extant copies, this document shows the ravages of time, but the symbolic importance of the charter King John of England signed under duress in 1215 for English constitutional history has not been diminished. Originally a guarantee of the barons’ feudal rights, it came to be seen as a limit on the monarch’s authority over all subjects."/>
          <p:cNvPicPr>
            <a:picLocks/>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15919" y="762000"/>
            <a:ext cx="2627681" cy="591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1371600" y="6604000"/>
            <a:ext cx="7772400" cy="302399"/>
          </a:xfrm>
        </p:spPr>
        <p:txBody>
          <a:bodyPr/>
          <a:lstStyle/>
          <a:p>
            <a:pPr algn="r"/>
            <a:r>
              <a:rPr lang="en-US" sz="1200" b="1" dirty="0" smtClean="0"/>
              <a:t>p367</a:t>
            </a:r>
            <a:endParaRPr lang="en-US" sz="1200" b="1" dirty="0"/>
          </a:p>
        </p:txBody>
      </p:sp>
    </p:spTree>
    <p:extLst>
      <p:ext uri="{BB962C8B-B14F-4D97-AF65-F5344CB8AC3E}">
        <p14:creationId xmlns:p14="http://schemas.microsoft.com/office/powerpoint/2010/main" val="4293641262"/>
      </p:ext>
    </p:extLst>
  </p:cSld>
  <p:clrMapOvr>
    <a:masterClrMapping/>
  </p:clrMapOvr>
  <p:transition spd="med">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381000"/>
            <a:ext cx="7772400" cy="647700"/>
          </a:xfrm>
        </p:spPr>
        <p:txBody>
          <a:bodyPr/>
          <a:lstStyle/>
          <a:p>
            <a:r>
              <a:rPr lang="en-US" altLang="en-US" sz="2800" dirty="0" smtClean="0"/>
              <a:t>Europe in 1453</a:t>
            </a:r>
            <a:endParaRPr lang="en-US" sz="2800" dirty="0"/>
          </a:p>
        </p:txBody>
      </p:sp>
      <p:pic>
        <p:nvPicPr>
          <p:cNvPr id="33793" name="Picture 1" descr="This year marked the end of the Hundred Years’ War between France and England and the fall of the Byzantine capital city of Constantinople to the Ottoman Turks. Muslim advances into southeastern Europe were offset by the Latin Christian reconquests of Islamic holdings in southern Italy and the Iberian Peninsula and by the conversion of Lithuania. © Cengage Learning"/>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54000" y="1028700"/>
            <a:ext cx="8636000" cy="523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1371600" y="6604000"/>
            <a:ext cx="7772400" cy="302399"/>
          </a:xfrm>
        </p:spPr>
        <p:txBody>
          <a:bodyPr/>
          <a:lstStyle/>
          <a:p>
            <a:pPr algn="r"/>
            <a:r>
              <a:rPr lang="en-US" sz="1200" b="1" dirty="0" smtClean="0"/>
              <a:t>Map 13.3 p368</a:t>
            </a:r>
            <a:endParaRPr lang="en-US" sz="1200" b="1" dirty="0"/>
          </a:p>
        </p:txBody>
      </p:sp>
    </p:spTree>
    <p:extLst>
      <p:ext uri="{BB962C8B-B14F-4D97-AF65-F5344CB8AC3E}">
        <p14:creationId xmlns:p14="http://schemas.microsoft.com/office/powerpoint/2010/main" val="3550806107"/>
      </p:ext>
    </p:extLst>
  </p:cSld>
  <p:clrMapOvr>
    <a:masterClrMapping/>
  </p:clrMapOvr>
  <p:transition spd="med">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15900"/>
            <a:ext cx="8636000" cy="609600"/>
          </a:xfrm>
        </p:spPr>
        <p:txBody>
          <a:bodyPr/>
          <a:lstStyle/>
          <a:p>
            <a:r>
              <a:rPr lang="en-US" altLang="en-US" sz="2600" dirty="0" smtClean="0"/>
              <a:t>Burying Victims of the Black Death</a:t>
            </a:r>
            <a:endParaRPr lang="en-US" sz="2600" dirty="0"/>
          </a:p>
        </p:txBody>
      </p:sp>
      <p:pic>
        <p:nvPicPr>
          <p:cNvPr id="4097" name="Picture 1" descr="This scene from Tournai, Flanders, captures the magnitude of the plague."/>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304800" y="990600"/>
            <a:ext cx="8636000" cy="523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458200" y="6553200"/>
            <a:ext cx="685800" cy="327799"/>
          </a:xfrm>
        </p:spPr>
        <p:txBody>
          <a:bodyPr/>
          <a:lstStyle/>
          <a:p>
            <a:r>
              <a:rPr lang="en-US" sz="1200" b="1" dirty="0" smtClean="0"/>
              <a:t>p350</a:t>
            </a:r>
            <a:endParaRPr lang="en-US" sz="1200" b="1" dirty="0"/>
          </a:p>
        </p:txBody>
      </p:sp>
    </p:spTree>
    <p:extLst>
      <p:ext uri="{BB962C8B-B14F-4D97-AF65-F5344CB8AC3E}">
        <p14:creationId xmlns:p14="http://schemas.microsoft.com/office/powerpoint/2010/main" val="3087763871"/>
      </p:ext>
    </p:extLst>
  </p:cSld>
  <p:clrMapOvr>
    <a:masterClrMapping/>
  </p:clrMapOvr>
  <p:transition spd="med">
    <p:wipe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0"/>
            <a:ext cx="7772400" cy="838200"/>
          </a:xfrm>
        </p:spPr>
        <p:txBody>
          <a:bodyPr/>
          <a:lstStyle/>
          <a:p>
            <a:r>
              <a:rPr lang="en-US" altLang="en-US" sz="2600" dirty="0" smtClean="0"/>
              <a:t>Conquest of Granada</a:t>
            </a:r>
            <a:endParaRPr lang="en-US" sz="2600" dirty="0"/>
          </a:p>
        </p:txBody>
      </p:sp>
      <p:pic>
        <p:nvPicPr>
          <p:cNvPr id="35841" name="Picture 1" descr="A Muslim state since 1238, Granada was conquered in 1492 by the armies of Ferdinand of Aragon and Isabella of Castile. This relief sculpture from the sixteenth century shows the sultan Mohammad XI surrendering the keys of the capital city."/>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851568" y="707572"/>
            <a:ext cx="7594600" cy="5896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1371600" y="6604000"/>
            <a:ext cx="7772400" cy="302399"/>
          </a:xfrm>
        </p:spPr>
        <p:txBody>
          <a:bodyPr/>
          <a:lstStyle/>
          <a:p>
            <a:pPr algn="r"/>
            <a:r>
              <a:rPr lang="en-US" sz="1200" b="1" dirty="0" smtClean="0"/>
              <a:t>p370</a:t>
            </a:r>
            <a:endParaRPr lang="en-US" sz="1200" b="1" dirty="0"/>
          </a:p>
        </p:txBody>
      </p:sp>
    </p:spTree>
    <p:extLst>
      <p:ext uri="{BB962C8B-B14F-4D97-AF65-F5344CB8AC3E}">
        <p14:creationId xmlns:p14="http://schemas.microsoft.com/office/powerpoint/2010/main" val="3604475696"/>
      </p:ext>
    </p:extLst>
  </p:cSld>
  <p:clrMapOvr>
    <a:masterClrMapping/>
  </p:clrMapOvr>
  <p:transition spd="med">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2"/>
          <p:cNvSpPr>
            <a:spLocks noGrp="1" noChangeArrowheads="1"/>
          </p:cNvSpPr>
          <p:nvPr>
            <p:ph type="title"/>
          </p:nvPr>
        </p:nvSpPr>
        <p:spPr>
          <a:xfrm>
            <a:off x="685800" y="762000"/>
            <a:ext cx="7772400" cy="707886"/>
          </a:xfrm>
        </p:spPr>
        <p:txBody>
          <a:bodyPr/>
          <a:lstStyle/>
          <a:p>
            <a:pPr eaLnBrk="1" hangingPunct="1">
              <a:defRPr/>
            </a:pPr>
            <a:r>
              <a:rPr lang="en-US" sz="4000" b="0" dirty="0" smtClean="0">
                <a:solidFill>
                  <a:schemeClr val="tx1"/>
                </a:solidFill>
                <a:cs typeface="+mj-cs"/>
              </a:rPr>
              <a:t>Rural Growth and Crisis</a:t>
            </a:r>
            <a:endParaRPr lang="en-US" sz="4000" b="0" dirty="0" smtClean="0">
              <a:solidFill>
                <a:srgbClr val="000000"/>
              </a:solidFill>
              <a:cs typeface="+mj-cs"/>
            </a:endParaRPr>
          </a:p>
        </p:txBody>
      </p:sp>
      <p:sp>
        <p:nvSpPr>
          <p:cNvPr id="6146" name="Rectangle 3"/>
          <p:cNvSpPr>
            <a:spLocks noGrp="1" noChangeArrowheads="1"/>
          </p:cNvSpPr>
          <p:nvPr>
            <p:ph type="body" idx="1"/>
          </p:nvPr>
        </p:nvSpPr>
        <p:spPr>
          <a:xfrm>
            <a:off x="685800" y="1752600"/>
            <a:ext cx="7772400" cy="4130361"/>
          </a:xfrm>
        </p:spPr>
        <p:txBody>
          <a:bodyPr/>
          <a:lstStyle/>
          <a:p>
            <a:pPr algn="l" eaLnBrk="1" hangingPunct="1">
              <a:buFontTx/>
              <a:buChar char="•"/>
            </a:pPr>
            <a:r>
              <a:rPr lang="en-US" altLang="en-US" sz="3200" dirty="0" smtClean="0">
                <a:latin typeface="Arial" pitchFamily="34" charset="0"/>
              </a:rPr>
              <a:t>Peasants, Population, and Plague</a:t>
            </a:r>
          </a:p>
          <a:p>
            <a:pPr marL="1085850" lvl="1" indent="-342900" eaLnBrk="1" hangingPunct="1">
              <a:buFontTx/>
              <a:buChar char="•"/>
            </a:pPr>
            <a:r>
              <a:rPr lang="en-US" altLang="en-US" dirty="0" smtClean="0">
                <a:latin typeface="Arial" pitchFamily="34" charset="0"/>
              </a:rPr>
              <a:t>Agricultural innovation</a:t>
            </a:r>
          </a:p>
          <a:p>
            <a:pPr marL="1085850" lvl="1" indent="-342900" eaLnBrk="1" hangingPunct="1">
              <a:buFontTx/>
              <a:buChar char="•"/>
            </a:pPr>
            <a:r>
              <a:rPr lang="en-US" altLang="en-US" dirty="0" smtClean="0">
                <a:latin typeface="Arial" pitchFamily="34" charset="0"/>
              </a:rPr>
              <a:t>Population explosion</a:t>
            </a:r>
          </a:p>
          <a:p>
            <a:pPr marL="1085850" lvl="1" indent="-342900" eaLnBrk="1" hangingPunct="1">
              <a:buFontTx/>
              <a:buChar char="•"/>
            </a:pPr>
            <a:r>
              <a:rPr lang="en-US" altLang="en-US" dirty="0" smtClean="0">
                <a:latin typeface="Arial" pitchFamily="34" charset="0"/>
              </a:rPr>
              <a:t>The Black Death</a:t>
            </a:r>
          </a:p>
          <a:p>
            <a:pPr algn="l" eaLnBrk="1" hangingPunct="1">
              <a:buFontTx/>
              <a:buChar char="•"/>
            </a:pPr>
            <a:r>
              <a:rPr lang="en-US" altLang="en-US" sz="3200" dirty="0">
                <a:latin typeface="Arial" pitchFamily="34" charset="0"/>
              </a:rPr>
              <a:t>Social Rebellion</a:t>
            </a:r>
          </a:p>
          <a:p>
            <a:pPr marL="1085850" lvl="1" indent="-342900" eaLnBrk="1" hangingPunct="1">
              <a:buFontTx/>
              <a:buChar char="•"/>
            </a:pPr>
            <a:r>
              <a:rPr lang="en-US" altLang="en-US" dirty="0" err="1" smtClean="0">
                <a:latin typeface="Arial" pitchFamily="34" charset="0"/>
              </a:rPr>
              <a:t>Jacquerie</a:t>
            </a:r>
            <a:r>
              <a:rPr lang="en-US" altLang="en-US" dirty="0" smtClean="0">
                <a:latin typeface="Arial" pitchFamily="34" charset="0"/>
              </a:rPr>
              <a:t> / </a:t>
            </a:r>
            <a:r>
              <a:rPr lang="en-US" altLang="en-US" dirty="0" err="1" smtClean="0">
                <a:latin typeface="Arial" pitchFamily="34" charset="0"/>
              </a:rPr>
              <a:t>Wat</a:t>
            </a:r>
            <a:r>
              <a:rPr lang="en-US" altLang="en-US" dirty="0" smtClean="0">
                <a:latin typeface="Arial" pitchFamily="34" charset="0"/>
              </a:rPr>
              <a:t> Tyler’s Rebellion</a:t>
            </a:r>
          </a:p>
          <a:p>
            <a:pPr algn="l" eaLnBrk="1" hangingPunct="1">
              <a:buFontTx/>
              <a:buChar char="•"/>
            </a:pPr>
            <a:r>
              <a:rPr lang="en-US" altLang="en-US" sz="3200" dirty="0">
                <a:latin typeface="Arial" pitchFamily="34" charset="0"/>
              </a:rPr>
              <a:t>Mills and Mines</a:t>
            </a:r>
          </a:p>
        </p:txBody>
      </p:sp>
    </p:spTree>
    <p:extLst>
      <p:ext uri="{BB962C8B-B14F-4D97-AF65-F5344CB8AC3E}">
        <p14:creationId xmlns:p14="http://schemas.microsoft.com/office/powerpoint/2010/main" val="3056981452"/>
      </p:ext>
    </p:extLst>
  </p:cSld>
  <p:clrMapOvr>
    <a:masterClrMapping/>
  </p:clrMapOvr>
  <p:transition spd="med">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2057400" y="0"/>
            <a:ext cx="5444744" cy="838200"/>
          </a:xfrm>
        </p:spPr>
        <p:txBody>
          <a:bodyPr/>
          <a:lstStyle/>
          <a:p>
            <a:r>
              <a:rPr lang="en-US" altLang="en-US" sz="2800" dirty="0" smtClean="0"/>
              <a:t>Rural French Peasants</a:t>
            </a:r>
            <a:endParaRPr lang="en-US" sz="2800" dirty="0"/>
          </a:p>
        </p:txBody>
      </p:sp>
      <p:pic>
        <p:nvPicPr>
          <p:cNvPr id="7169" name="Picture 1" descr="Many scenes of peasant life in winter are visible in this small painting by the Flemish Limbourg brothers from the 1410s. Above the snow- covered beehives one man chops firewood, while another drives a donkey loaded with firewood to a little village. At the lower right a woman, blowing on her frozen fingers, heads past the huddled sheep and hungry birds to join other women warming themselves in the cottage (whose outer wall the artists have cut away)."/>
          <p:cNvPicPr>
            <a:picLocks/>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57400" y="724500"/>
            <a:ext cx="5444744" cy="591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488733" y="6553200"/>
            <a:ext cx="651256" cy="304800"/>
          </a:xfrm>
        </p:spPr>
        <p:txBody>
          <a:bodyPr/>
          <a:lstStyle/>
          <a:p>
            <a:r>
              <a:rPr lang="en-US" sz="1200" b="1" dirty="0" smtClean="0"/>
              <a:t>p.352</a:t>
            </a:r>
            <a:endParaRPr lang="en-US" sz="1200" b="1" dirty="0"/>
          </a:p>
        </p:txBody>
      </p:sp>
    </p:spTree>
    <p:extLst>
      <p:ext uri="{BB962C8B-B14F-4D97-AF65-F5344CB8AC3E}">
        <p14:creationId xmlns:p14="http://schemas.microsoft.com/office/powerpoint/2010/main" val="2069604840"/>
      </p:ext>
    </p:extLst>
  </p:cSld>
  <p:clrMapOvr>
    <a:masterClrMapping/>
  </p:clrMapOvr>
  <p:transition spd="med">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35070"/>
            <a:ext cx="7772400" cy="492443"/>
          </a:xfrm>
        </p:spPr>
        <p:txBody>
          <a:bodyPr/>
          <a:lstStyle/>
          <a:p>
            <a:r>
              <a:rPr lang="en-US" sz="2600" dirty="0" smtClean="0"/>
              <a:t>Chronology</a:t>
            </a:r>
            <a:endParaRPr lang="en-US" sz="2600" dirty="0"/>
          </a:p>
        </p:txBody>
      </p:sp>
      <p:graphicFrame>
        <p:nvGraphicFramePr>
          <p:cNvPr id="5" name="Content Placeholder 4"/>
          <p:cNvGraphicFramePr>
            <a:graphicFrameLocks noGrp="1"/>
          </p:cNvGraphicFramePr>
          <p:nvPr>
            <p:ph sz="half" idx="1"/>
            <p:extLst>
              <p:ext uri="{D42A27DB-BD31-4B8C-83A1-F6EECF244321}">
                <p14:modId xmlns:p14="http://schemas.microsoft.com/office/powerpoint/2010/main" val="2959426044"/>
              </p:ext>
            </p:extLst>
          </p:nvPr>
        </p:nvGraphicFramePr>
        <p:xfrm>
          <a:off x="254000" y="838200"/>
          <a:ext cx="8636000" cy="5235574"/>
        </p:xfrm>
        <a:graphic>
          <a:graphicData uri="http://schemas.openxmlformats.org/drawingml/2006/table">
            <a:tbl>
              <a:tblPr firstRow="1">
                <a:tableStyleId>{5C22544A-7EE6-4342-B048-85BDC9FD1C3A}</a:tableStyleId>
              </a:tblPr>
              <a:tblGrid>
                <a:gridCol w="584200"/>
                <a:gridCol w="2667000"/>
                <a:gridCol w="2667000"/>
                <a:gridCol w="2717800"/>
              </a:tblGrid>
              <a:tr h="466344">
                <a:tc>
                  <a:txBody>
                    <a:bodyPr/>
                    <a:lstStyle/>
                    <a:p>
                      <a:pPr marL="91440" marR="0" algn="ctr" defTabSz="457200" rtl="0" eaLnBrk="1" latinLnBrk="0" hangingPunct="1">
                        <a:lnSpc>
                          <a:spcPct val="115000"/>
                        </a:lnSpc>
                        <a:spcBef>
                          <a:spcPts val="0"/>
                        </a:spcBef>
                        <a:spcAft>
                          <a:spcPts val="0"/>
                        </a:spcAft>
                      </a:pPr>
                      <a:r>
                        <a:rPr lang="en-US" sz="700" b="1" kern="1200" cap="none" baseline="0" dirty="0" err="1" smtClean="0">
                          <a:solidFill>
                            <a:schemeClr val="accent1"/>
                          </a:solidFill>
                          <a:effectLst/>
                          <a:latin typeface="Calibri" panose="020F0502020204030204" pitchFamily="34" charset="0"/>
                        </a:rPr>
                        <a:t>emptycell</a:t>
                      </a:r>
                      <a:endParaRPr lang="en-US" sz="1400" b="1" kern="1200" cap="none" baseline="0" dirty="0">
                        <a:solidFill>
                          <a:schemeClr val="accent1"/>
                        </a:solidFill>
                        <a:effectLst/>
                        <a:latin typeface="Calibri" panose="020F0502020204030204" pitchFamily="34" charset="0"/>
                        <a:ea typeface="+mn-ea"/>
                        <a:cs typeface="+mn-cs"/>
                      </a:endParaRPr>
                    </a:p>
                  </a:txBody>
                  <a:tcPr marL="12851" marR="12851" marT="0" marB="0"/>
                </a:tc>
                <a:tc>
                  <a:txBody>
                    <a:bodyPr/>
                    <a:lstStyle/>
                    <a:p>
                      <a:pPr marL="91440" marR="0" algn="ctr" defTabSz="457200" rtl="0" eaLnBrk="1" latinLnBrk="0" hangingPunct="1">
                        <a:lnSpc>
                          <a:spcPct val="115000"/>
                        </a:lnSpc>
                        <a:spcBef>
                          <a:spcPts val="0"/>
                        </a:spcBef>
                        <a:spcAft>
                          <a:spcPts val="0"/>
                        </a:spcAft>
                      </a:pPr>
                      <a:r>
                        <a:rPr lang="en-US" sz="1400" kern="1200" cap="none" baseline="0" dirty="0">
                          <a:effectLst/>
                          <a:latin typeface="Calibri" panose="020F0502020204030204" pitchFamily="34" charset="0"/>
                        </a:rPr>
                        <a:t>Technology and Environment</a:t>
                      </a:r>
                      <a:endParaRPr lang="en-US" sz="1400" b="1" kern="1200" cap="none" baseline="0" dirty="0">
                        <a:solidFill>
                          <a:schemeClr val="bg1"/>
                        </a:solidFill>
                        <a:effectLst/>
                        <a:latin typeface="Calibri" panose="020F0502020204030204" pitchFamily="34" charset="0"/>
                        <a:ea typeface="+mn-ea"/>
                        <a:cs typeface="+mn-cs"/>
                      </a:endParaRPr>
                    </a:p>
                  </a:txBody>
                  <a:tcPr marL="12851" marR="12851" marT="0" marB="0" anchor="ctr"/>
                </a:tc>
                <a:tc>
                  <a:txBody>
                    <a:bodyPr/>
                    <a:lstStyle/>
                    <a:p>
                      <a:pPr marL="91440" marR="0" algn="ctr" defTabSz="457200" rtl="0" eaLnBrk="1" latinLnBrk="0" hangingPunct="1">
                        <a:lnSpc>
                          <a:spcPct val="115000"/>
                        </a:lnSpc>
                        <a:spcBef>
                          <a:spcPts val="0"/>
                        </a:spcBef>
                        <a:spcAft>
                          <a:spcPts val="0"/>
                        </a:spcAft>
                      </a:pPr>
                      <a:r>
                        <a:rPr lang="en-US" sz="1400" kern="1200" cap="none" baseline="0" dirty="0">
                          <a:effectLst/>
                          <a:latin typeface="Calibri" panose="020F0502020204030204" pitchFamily="34" charset="0"/>
                        </a:rPr>
                        <a:t>Culture</a:t>
                      </a:r>
                      <a:endParaRPr lang="en-US" sz="1400" b="1" kern="1200" cap="none" baseline="0" dirty="0">
                        <a:solidFill>
                          <a:schemeClr val="bg1"/>
                        </a:solidFill>
                        <a:effectLst/>
                        <a:latin typeface="Calibri" panose="020F0502020204030204" pitchFamily="34" charset="0"/>
                        <a:ea typeface="+mn-ea"/>
                        <a:cs typeface="+mn-cs"/>
                      </a:endParaRPr>
                    </a:p>
                  </a:txBody>
                  <a:tcPr marL="12851" marR="12851" marT="0" marB="0" anchor="ctr"/>
                </a:tc>
                <a:tc>
                  <a:txBody>
                    <a:bodyPr/>
                    <a:lstStyle/>
                    <a:p>
                      <a:pPr marL="91440" marR="0" algn="ctr" defTabSz="457200" rtl="0" eaLnBrk="1" latinLnBrk="0" hangingPunct="1">
                        <a:lnSpc>
                          <a:spcPct val="115000"/>
                        </a:lnSpc>
                        <a:spcBef>
                          <a:spcPts val="0"/>
                        </a:spcBef>
                        <a:spcAft>
                          <a:spcPts val="0"/>
                        </a:spcAft>
                      </a:pPr>
                      <a:r>
                        <a:rPr lang="en-US" sz="1400" kern="1200" cap="none" baseline="0" dirty="0">
                          <a:effectLst/>
                          <a:latin typeface="Calibri" panose="020F0502020204030204" pitchFamily="34" charset="0"/>
                        </a:rPr>
                        <a:t>Politics and Society</a:t>
                      </a:r>
                      <a:endParaRPr lang="en-US" sz="1400" b="1" kern="1200" cap="none" baseline="0" dirty="0">
                        <a:solidFill>
                          <a:schemeClr val="bg1"/>
                        </a:solidFill>
                        <a:effectLst/>
                        <a:latin typeface="Calibri" panose="020F0502020204030204" pitchFamily="34" charset="0"/>
                        <a:ea typeface="+mn-ea"/>
                        <a:cs typeface="+mn-cs"/>
                      </a:endParaRPr>
                    </a:p>
                  </a:txBody>
                  <a:tcPr marL="12851" marR="12851" marT="0" marB="0" anchor="ctr"/>
                </a:tc>
              </a:tr>
              <a:tr h="1413546">
                <a:tc>
                  <a:txBody>
                    <a:bodyPr/>
                    <a:lstStyle/>
                    <a:p>
                      <a:pPr marL="0" marR="0" algn="ctr">
                        <a:lnSpc>
                          <a:spcPct val="115000"/>
                        </a:lnSpc>
                        <a:spcBef>
                          <a:spcPts val="0"/>
                        </a:spcBef>
                        <a:spcAft>
                          <a:spcPts val="0"/>
                        </a:spcAft>
                      </a:pPr>
                      <a:r>
                        <a:rPr lang="en-US" sz="1400" b="1" spc="-50" dirty="0">
                          <a:effectLst/>
                          <a:latin typeface="Calibri" panose="020F0502020204030204" pitchFamily="34" charset="0"/>
                        </a:rPr>
                        <a:t>1200</a:t>
                      </a:r>
                      <a:endParaRPr lang="en-US" sz="1400" b="1" dirty="0">
                        <a:effectLst/>
                        <a:latin typeface="Calibri" panose="020F0502020204030204" pitchFamily="34" charset="0"/>
                        <a:ea typeface="Times New Roman"/>
                        <a:cs typeface="Times New Roman"/>
                      </a:endParaRPr>
                    </a:p>
                  </a:txBody>
                  <a:tcPr marL="12851" marR="12851" marT="0" marB="0"/>
                </a:tc>
                <a:tc>
                  <a:txBody>
                    <a:bodyPr/>
                    <a:lstStyle/>
                    <a:p>
                      <a:pPr marL="91440" marR="0" indent="-91440" algn="l" defTabSz="457200" rtl="0" eaLnBrk="1" latinLnBrk="0" hangingPunct="1">
                        <a:lnSpc>
                          <a:spcPct val="130000"/>
                        </a:lnSpc>
                        <a:spcBef>
                          <a:spcPts val="0"/>
                        </a:spcBef>
                        <a:spcAft>
                          <a:spcPts val="0"/>
                        </a:spcAft>
                      </a:pPr>
                      <a:r>
                        <a:rPr lang="en-US" sz="1400" kern="1200" cap="none" baseline="0" dirty="0" smtClean="0">
                          <a:effectLst/>
                          <a:latin typeface="Calibri" panose="020F0502020204030204" pitchFamily="34" charset="0"/>
                        </a:rPr>
                        <a:t>1200s </a:t>
                      </a:r>
                      <a:r>
                        <a:rPr lang="en-US" sz="1400" kern="1200" cap="none" baseline="0" dirty="0">
                          <a:effectLst/>
                          <a:latin typeface="Calibri" panose="020F0502020204030204" pitchFamily="34" charset="0"/>
                        </a:rPr>
                        <a:t>Widespread use of crossbows and windmills</a:t>
                      </a:r>
                      <a:endParaRPr lang="en-US" sz="1400" kern="1200" cap="none" baseline="0" dirty="0">
                        <a:solidFill>
                          <a:schemeClr val="dk1"/>
                        </a:solidFill>
                        <a:effectLst/>
                        <a:latin typeface="Calibri" panose="020F0502020204030204" pitchFamily="34" charset="0"/>
                        <a:ea typeface="+mn-ea"/>
                        <a:cs typeface="+mn-cs"/>
                      </a:endParaRPr>
                    </a:p>
                  </a:txBody>
                  <a:tcPr marL="12851" marR="12851" marT="0" marB="0"/>
                </a:tc>
                <a:tc>
                  <a:txBody>
                    <a:bodyPr/>
                    <a:lstStyle/>
                    <a:p>
                      <a:pPr marL="91440" marR="0" indent="-91440" algn="l" defTabSz="457200" rtl="0" eaLnBrk="1" latinLnBrk="0" hangingPunct="1">
                        <a:lnSpc>
                          <a:spcPct val="130000"/>
                        </a:lnSpc>
                        <a:spcBef>
                          <a:spcPts val="0"/>
                        </a:spcBef>
                        <a:spcAft>
                          <a:spcPts val="0"/>
                        </a:spcAft>
                      </a:pPr>
                      <a:endParaRPr lang="en-US" sz="1400" kern="1200" cap="none" baseline="0" dirty="0" smtClean="0">
                        <a:effectLst/>
                        <a:latin typeface="Calibri" panose="020F0502020204030204" pitchFamily="34" charset="0"/>
                      </a:endParaRPr>
                    </a:p>
                    <a:p>
                      <a:pPr marL="91440" marR="0" indent="-91440" algn="l" defTabSz="457200" rtl="0" eaLnBrk="1" latinLnBrk="0" hangingPunct="1">
                        <a:lnSpc>
                          <a:spcPct val="130000"/>
                        </a:lnSpc>
                        <a:spcBef>
                          <a:spcPts val="0"/>
                        </a:spcBef>
                        <a:spcAft>
                          <a:spcPts val="0"/>
                        </a:spcAft>
                      </a:pPr>
                      <a:endParaRPr lang="en-US" sz="1400" kern="1200" cap="none" baseline="0" dirty="0" smtClean="0">
                        <a:effectLst/>
                        <a:latin typeface="Calibri" panose="020F0502020204030204" pitchFamily="34" charset="0"/>
                      </a:endParaRPr>
                    </a:p>
                    <a:p>
                      <a:pPr marL="91440" marR="0" indent="-91440" algn="l" defTabSz="457200" rtl="0" eaLnBrk="1" latinLnBrk="0" hangingPunct="1">
                        <a:lnSpc>
                          <a:spcPct val="130000"/>
                        </a:lnSpc>
                        <a:spcBef>
                          <a:spcPts val="0"/>
                        </a:spcBef>
                        <a:spcAft>
                          <a:spcPts val="0"/>
                        </a:spcAft>
                      </a:pPr>
                      <a:r>
                        <a:rPr lang="en-US" sz="1400" kern="1200" cap="none" baseline="0" dirty="0" smtClean="0">
                          <a:effectLst/>
                          <a:latin typeface="Calibri" panose="020F0502020204030204" pitchFamily="34" charset="0"/>
                        </a:rPr>
                        <a:t>1210s </a:t>
                      </a:r>
                      <a:r>
                        <a:rPr lang="en-US" sz="1400" kern="1200" cap="none" baseline="0" dirty="0">
                          <a:effectLst/>
                          <a:latin typeface="Calibri" panose="020F0502020204030204" pitchFamily="34" charset="0"/>
                        </a:rPr>
                        <a:t>Teutonic Knights, </a:t>
                      </a:r>
                      <a:r>
                        <a:rPr lang="en-US" sz="1400" kern="1200" cap="none" baseline="0" dirty="0" smtClean="0">
                          <a:effectLst/>
                          <a:latin typeface="Calibri" panose="020F0502020204030204" pitchFamily="34" charset="0"/>
                        </a:rPr>
                        <a:t>Franciscans, Dominicans</a:t>
                      </a:r>
                      <a:endParaRPr lang="en-US" sz="1400" kern="1200" cap="none" baseline="0" dirty="0">
                        <a:effectLst/>
                        <a:latin typeface="Calibri" panose="020F0502020204030204" pitchFamily="34" charset="0"/>
                      </a:endParaRPr>
                    </a:p>
                    <a:p>
                      <a:pPr marL="91440" marR="0" indent="-91440" algn="l" defTabSz="457200" rtl="0" eaLnBrk="1" latinLnBrk="0" hangingPunct="1">
                        <a:lnSpc>
                          <a:spcPct val="130000"/>
                        </a:lnSpc>
                        <a:spcBef>
                          <a:spcPts val="0"/>
                        </a:spcBef>
                        <a:spcAft>
                          <a:spcPts val="0"/>
                        </a:spcAft>
                      </a:pPr>
                      <a:r>
                        <a:rPr lang="en-US" sz="1400" kern="1200" cap="none" baseline="0" dirty="0" smtClean="0">
                          <a:effectLst/>
                          <a:latin typeface="Calibri" panose="020F0502020204030204" pitchFamily="34" charset="0"/>
                        </a:rPr>
                        <a:t>1225-1274 </a:t>
                      </a:r>
                      <a:r>
                        <a:rPr lang="en-US" sz="1400" kern="1200" cap="none" baseline="0" dirty="0">
                          <a:effectLst/>
                          <a:latin typeface="Calibri" panose="020F0502020204030204" pitchFamily="34" charset="0"/>
                        </a:rPr>
                        <a:t>Philosopher-monk Thomas Aquinas</a:t>
                      </a:r>
                      <a:endParaRPr lang="en-US" sz="1400" kern="1200" cap="none" baseline="0" dirty="0">
                        <a:solidFill>
                          <a:schemeClr val="dk1"/>
                        </a:solidFill>
                        <a:effectLst/>
                        <a:latin typeface="Calibri" panose="020F0502020204030204" pitchFamily="34" charset="0"/>
                        <a:ea typeface="+mn-ea"/>
                        <a:cs typeface="+mn-cs"/>
                      </a:endParaRPr>
                    </a:p>
                  </a:txBody>
                  <a:tcPr marL="12851" marR="12851" marT="0" marB="0"/>
                </a:tc>
                <a:tc>
                  <a:txBody>
                    <a:bodyPr/>
                    <a:lstStyle/>
                    <a:p>
                      <a:pPr marL="91440" marR="0" indent="-91440" algn="l" defTabSz="457200" rtl="0" eaLnBrk="1" latinLnBrk="0" hangingPunct="1">
                        <a:lnSpc>
                          <a:spcPct val="130000"/>
                        </a:lnSpc>
                        <a:spcBef>
                          <a:spcPts val="0"/>
                        </a:spcBef>
                        <a:spcAft>
                          <a:spcPts val="0"/>
                        </a:spcAft>
                      </a:pPr>
                      <a:r>
                        <a:rPr lang="en-US" sz="1400" kern="1200" cap="none" baseline="0" dirty="0" smtClean="0">
                          <a:effectLst/>
                          <a:latin typeface="Calibri" panose="020F0502020204030204" pitchFamily="34" charset="0"/>
                        </a:rPr>
                        <a:t>1200s </a:t>
                      </a:r>
                      <a:r>
                        <a:rPr lang="en-US" sz="1400" kern="1200" cap="none" baseline="0" dirty="0">
                          <a:effectLst/>
                          <a:latin typeface="Calibri" panose="020F0502020204030204" pitchFamily="34" charset="0"/>
                        </a:rPr>
                        <a:t>Champagne fairs flourish</a:t>
                      </a:r>
                    </a:p>
                    <a:p>
                      <a:pPr marL="91440" marR="0" indent="-91440" algn="l" defTabSz="457200" rtl="0" eaLnBrk="1" latinLnBrk="0" hangingPunct="1">
                        <a:lnSpc>
                          <a:spcPct val="130000"/>
                        </a:lnSpc>
                        <a:spcBef>
                          <a:spcPts val="0"/>
                        </a:spcBef>
                        <a:spcAft>
                          <a:spcPts val="0"/>
                        </a:spcAft>
                      </a:pPr>
                      <a:r>
                        <a:rPr lang="en-US" sz="1400" kern="1200" cap="none" baseline="0" dirty="0" smtClean="0">
                          <a:effectLst/>
                          <a:latin typeface="Calibri" panose="020F0502020204030204" pitchFamily="34" charset="0"/>
                        </a:rPr>
                        <a:t>1204 </a:t>
                      </a:r>
                      <a:r>
                        <a:rPr lang="en-US" sz="1400" kern="1200" cap="none" baseline="0" dirty="0">
                          <a:effectLst/>
                          <a:latin typeface="Calibri" panose="020F0502020204030204" pitchFamily="34" charset="0"/>
                        </a:rPr>
                        <a:t>Fourth Crusade</a:t>
                      </a:r>
                    </a:p>
                    <a:p>
                      <a:pPr marL="91440" marR="0" indent="-91440" algn="l" defTabSz="457200" rtl="0" eaLnBrk="1" latinLnBrk="0" hangingPunct="1">
                        <a:lnSpc>
                          <a:spcPct val="130000"/>
                        </a:lnSpc>
                        <a:spcBef>
                          <a:spcPts val="0"/>
                        </a:spcBef>
                        <a:spcAft>
                          <a:spcPts val="0"/>
                        </a:spcAft>
                      </a:pPr>
                      <a:endParaRPr lang="en-US" sz="1400" kern="1200" cap="none" baseline="0" dirty="0" smtClean="0">
                        <a:effectLst/>
                        <a:latin typeface="Calibri" panose="020F0502020204030204" pitchFamily="34" charset="0"/>
                      </a:endParaRPr>
                    </a:p>
                    <a:p>
                      <a:pPr marL="91440" marR="0" indent="-91440" algn="l" defTabSz="457200" rtl="0" eaLnBrk="1" latinLnBrk="0" hangingPunct="1">
                        <a:lnSpc>
                          <a:spcPct val="130000"/>
                        </a:lnSpc>
                        <a:spcBef>
                          <a:spcPts val="0"/>
                        </a:spcBef>
                        <a:spcAft>
                          <a:spcPts val="0"/>
                        </a:spcAft>
                      </a:pPr>
                      <a:r>
                        <a:rPr lang="en-US" sz="1400" kern="1200" cap="none" baseline="0" dirty="0" smtClean="0">
                          <a:effectLst/>
                          <a:latin typeface="Calibri" panose="020F0502020204030204" pitchFamily="34" charset="0"/>
                        </a:rPr>
                        <a:t>1215 </a:t>
                      </a:r>
                      <a:r>
                        <a:rPr lang="en-US" sz="1400" kern="1200" cap="none" baseline="0" dirty="0">
                          <a:effectLst/>
                          <a:latin typeface="Calibri" panose="020F0502020204030204" pitchFamily="34" charset="0"/>
                        </a:rPr>
                        <a:t>Magna </a:t>
                      </a:r>
                      <a:r>
                        <a:rPr lang="en-US" sz="1400" kern="1200" cap="none" baseline="0" dirty="0" err="1">
                          <a:effectLst/>
                          <a:latin typeface="Calibri" panose="020F0502020204030204" pitchFamily="34" charset="0"/>
                        </a:rPr>
                        <a:t>Carta</a:t>
                      </a:r>
                      <a:r>
                        <a:rPr lang="en-US" sz="1400" kern="1200" cap="none" baseline="0" dirty="0">
                          <a:effectLst/>
                          <a:latin typeface="Calibri" panose="020F0502020204030204" pitchFamily="34" charset="0"/>
                        </a:rPr>
                        <a:t> issued</a:t>
                      </a:r>
                      <a:endParaRPr lang="en-US" sz="1400" kern="1200" cap="none" baseline="0" dirty="0">
                        <a:solidFill>
                          <a:schemeClr val="dk1"/>
                        </a:solidFill>
                        <a:effectLst/>
                        <a:latin typeface="Calibri" panose="020F0502020204030204" pitchFamily="34" charset="0"/>
                        <a:ea typeface="+mn-ea"/>
                        <a:cs typeface="+mn-cs"/>
                      </a:endParaRPr>
                    </a:p>
                  </a:txBody>
                  <a:tcPr marL="12851" marR="12851" marT="0" marB="0"/>
                </a:tc>
              </a:tr>
              <a:tr h="1140115">
                <a:tc>
                  <a:txBody>
                    <a:bodyPr/>
                    <a:lstStyle/>
                    <a:p>
                      <a:pPr marL="0" marR="0" algn="ctr">
                        <a:lnSpc>
                          <a:spcPct val="115000"/>
                        </a:lnSpc>
                        <a:spcBef>
                          <a:spcPts val="0"/>
                        </a:spcBef>
                        <a:spcAft>
                          <a:spcPts val="0"/>
                        </a:spcAft>
                      </a:pPr>
                      <a:r>
                        <a:rPr lang="en-US" sz="1400" b="1" dirty="0">
                          <a:effectLst/>
                          <a:latin typeface="Calibri" panose="020F0502020204030204" pitchFamily="34" charset="0"/>
                        </a:rPr>
                        <a:t>1300</a:t>
                      </a:r>
                      <a:endParaRPr lang="en-US" sz="1400" b="1" dirty="0">
                        <a:effectLst/>
                        <a:latin typeface="Calibri" panose="020F0502020204030204" pitchFamily="34" charset="0"/>
                        <a:ea typeface="Times New Roman"/>
                        <a:cs typeface="Times New Roman"/>
                      </a:endParaRPr>
                    </a:p>
                  </a:txBody>
                  <a:tcPr marL="12851" marR="12851" marT="0" marB="0">
                    <a:solidFill>
                      <a:schemeClr val="accent5"/>
                    </a:solidFill>
                  </a:tcPr>
                </a:tc>
                <a:tc>
                  <a:txBody>
                    <a:bodyPr/>
                    <a:lstStyle/>
                    <a:p>
                      <a:pPr marL="91440" marR="0" indent="-91440" algn="l" defTabSz="457200" rtl="0" eaLnBrk="1" latinLnBrk="0" hangingPunct="1">
                        <a:lnSpc>
                          <a:spcPct val="130000"/>
                        </a:lnSpc>
                        <a:spcBef>
                          <a:spcPts val="0"/>
                        </a:spcBef>
                        <a:spcAft>
                          <a:spcPts val="0"/>
                        </a:spcAft>
                      </a:pPr>
                      <a:r>
                        <a:rPr lang="en-US" sz="1400" kern="1200" cap="none" baseline="0" dirty="0">
                          <a:effectLst/>
                          <a:latin typeface="Calibri" panose="020F0502020204030204" pitchFamily="34" charset="0"/>
                        </a:rPr>
                        <a:t> </a:t>
                      </a:r>
                      <a:endParaRPr lang="en-US" sz="1400" kern="1200" cap="none" baseline="0" dirty="0" smtClean="0">
                        <a:effectLst/>
                        <a:latin typeface="Calibri" panose="020F0502020204030204" pitchFamily="34" charset="0"/>
                      </a:endParaRPr>
                    </a:p>
                    <a:p>
                      <a:pPr marL="91440" marR="0" indent="-91440" algn="l" defTabSz="457200" rtl="0" eaLnBrk="1" latinLnBrk="0" hangingPunct="1">
                        <a:lnSpc>
                          <a:spcPct val="130000"/>
                        </a:lnSpc>
                        <a:spcBef>
                          <a:spcPts val="0"/>
                        </a:spcBef>
                        <a:spcAft>
                          <a:spcPts val="0"/>
                        </a:spcAft>
                      </a:pPr>
                      <a:r>
                        <a:rPr lang="en-US" sz="1400" kern="1200" cap="none" baseline="0" dirty="0" smtClean="0">
                          <a:effectLst/>
                          <a:latin typeface="Calibri" panose="020F0502020204030204" pitchFamily="34" charset="0"/>
                        </a:rPr>
                        <a:t>1315-1317 </a:t>
                      </a:r>
                      <a:r>
                        <a:rPr lang="en-US" sz="1400" kern="1200" cap="none" baseline="0" dirty="0">
                          <a:effectLst/>
                          <a:latin typeface="Calibri" panose="020F0502020204030204" pitchFamily="34" charset="0"/>
                        </a:rPr>
                        <a:t>Great Famine</a:t>
                      </a:r>
                    </a:p>
                    <a:p>
                      <a:pPr marL="91440" marR="0" indent="-91440" algn="l" defTabSz="457200" rtl="0" eaLnBrk="1" latinLnBrk="0" hangingPunct="1">
                        <a:lnSpc>
                          <a:spcPct val="130000"/>
                        </a:lnSpc>
                        <a:spcBef>
                          <a:spcPts val="0"/>
                        </a:spcBef>
                        <a:spcAft>
                          <a:spcPts val="0"/>
                        </a:spcAft>
                      </a:pPr>
                      <a:r>
                        <a:rPr lang="en-US" sz="1400" kern="1200" cap="none" baseline="0" dirty="0">
                          <a:effectLst/>
                          <a:latin typeface="Calibri" panose="020F0502020204030204" pitchFamily="34" charset="0"/>
                        </a:rPr>
                        <a:t> </a:t>
                      </a:r>
                      <a:r>
                        <a:rPr lang="en-US" sz="1400" kern="1200" cap="none" baseline="0" dirty="0" smtClean="0">
                          <a:effectLst/>
                          <a:latin typeface="Calibri" panose="020F0502020204030204" pitchFamily="34" charset="0"/>
                        </a:rPr>
                        <a:t>1347-1351 </a:t>
                      </a:r>
                      <a:r>
                        <a:rPr lang="en-US" sz="1400" kern="1200" cap="none" baseline="0" dirty="0">
                          <a:effectLst/>
                          <a:latin typeface="Calibri" panose="020F0502020204030204" pitchFamily="34" charset="0"/>
                        </a:rPr>
                        <a:t>Black Death</a:t>
                      </a:r>
                    </a:p>
                    <a:p>
                      <a:pPr marL="91440" marR="0" indent="-91440" algn="l" defTabSz="457200" rtl="0" eaLnBrk="1" latinLnBrk="0" hangingPunct="1">
                        <a:lnSpc>
                          <a:spcPct val="130000"/>
                        </a:lnSpc>
                        <a:spcBef>
                          <a:spcPts val="0"/>
                        </a:spcBef>
                        <a:spcAft>
                          <a:spcPts val="0"/>
                        </a:spcAft>
                      </a:pPr>
                      <a:r>
                        <a:rPr lang="en-US" sz="1400" kern="1200" cap="none" baseline="0" dirty="0" smtClean="0">
                          <a:effectLst/>
                          <a:latin typeface="Calibri" panose="020F0502020204030204" pitchFamily="34" charset="0"/>
                        </a:rPr>
                        <a:t>circa 1350 Growing deforestation</a:t>
                      </a:r>
                      <a:endParaRPr lang="en-US" sz="1400" kern="1200" cap="none" baseline="0" dirty="0">
                        <a:solidFill>
                          <a:schemeClr val="dk1"/>
                        </a:solidFill>
                        <a:effectLst/>
                        <a:latin typeface="Calibri" panose="020F0502020204030204" pitchFamily="34" charset="0"/>
                        <a:ea typeface="+mn-ea"/>
                        <a:cs typeface="+mn-cs"/>
                      </a:endParaRPr>
                    </a:p>
                  </a:txBody>
                  <a:tcPr marL="12851" marR="12851" marT="0" marB="0">
                    <a:solidFill>
                      <a:schemeClr val="accent5"/>
                    </a:solidFill>
                  </a:tcPr>
                </a:tc>
                <a:tc>
                  <a:txBody>
                    <a:bodyPr/>
                    <a:lstStyle/>
                    <a:p>
                      <a:pPr marL="91440" marR="0" indent="-91440" algn="l" defTabSz="457200" rtl="0" eaLnBrk="1" latinLnBrk="0" hangingPunct="1">
                        <a:lnSpc>
                          <a:spcPct val="130000"/>
                        </a:lnSpc>
                        <a:spcBef>
                          <a:spcPts val="0"/>
                        </a:spcBef>
                        <a:spcAft>
                          <a:spcPts val="0"/>
                        </a:spcAft>
                      </a:pPr>
                      <a:r>
                        <a:rPr lang="en-US" sz="1400" kern="1200" cap="none" baseline="0" dirty="0" smtClean="0">
                          <a:effectLst/>
                          <a:latin typeface="Calibri" panose="020F0502020204030204" pitchFamily="34" charset="0"/>
                        </a:rPr>
                        <a:t>1300-1500 </a:t>
                      </a:r>
                      <a:r>
                        <a:rPr lang="en-US" sz="1400" kern="1200" cap="none" baseline="0" dirty="0">
                          <a:effectLst/>
                          <a:latin typeface="Calibri" panose="020F0502020204030204" pitchFamily="34" charset="0"/>
                        </a:rPr>
                        <a:t>Rise of </a:t>
                      </a:r>
                      <a:r>
                        <a:rPr lang="en-US" sz="1400" kern="1200" cap="none" baseline="0" dirty="0" smtClean="0">
                          <a:effectLst/>
                          <a:latin typeface="Calibri" panose="020F0502020204030204" pitchFamily="34" charset="0"/>
                        </a:rPr>
                        <a:t>universities</a:t>
                      </a:r>
                    </a:p>
                    <a:p>
                      <a:pPr marL="91440" marR="0" indent="-91440" algn="l" defTabSz="457200" rtl="0" eaLnBrk="1" latinLnBrk="0" hangingPunct="1">
                        <a:lnSpc>
                          <a:spcPct val="130000"/>
                        </a:lnSpc>
                        <a:spcBef>
                          <a:spcPts val="0"/>
                        </a:spcBef>
                        <a:spcAft>
                          <a:spcPts val="0"/>
                        </a:spcAft>
                      </a:pPr>
                      <a:r>
                        <a:rPr lang="en-US" sz="1400" kern="1200" cap="none" baseline="0" dirty="0" smtClean="0">
                          <a:effectLst/>
                          <a:latin typeface="Calibri" panose="020F0502020204030204" pitchFamily="34" charset="0"/>
                        </a:rPr>
                        <a:t>1313-1375 </a:t>
                      </a:r>
                      <a:r>
                        <a:rPr lang="en-US" sz="1400" kern="1200" cap="none" baseline="0" dirty="0">
                          <a:effectLst/>
                          <a:latin typeface="Calibri" panose="020F0502020204030204" pitchFamily="34" charset="0"/>
                        </a:rPr>
                        <a:t>Giovanni Boccaccio, humanist writer</a:t>
                      </a:r>
                    </a:p>
                    <a:p>
                      <a:pPr marL="91440" marR="0" indent="-91440" algn="l" defTabSz="457200" rtl="0" eaLnBrk="1" latinLnBrk="0" hangingPunct="1">
                        <a:lnSpc>
                          <a:spcPct val="130000"/>
                        </a:lnSpc>
                        <a:spcBef>
                          <a:spcPts val="0"/>
                        </a:spcBef>
                        <a:spcAft>
                          <a:spcPts val="0"/>
                        </a:spcAft>
                      </a:pPr>
                      <a:r>
                        <a:rPr lang="en-US" sz="1400" kern="1200" cap="none" baseline="0" dirty="0">
                          <a:effectLst/>
                          <a:latin typeface="Calibri" panose="020F0502020204030204" pitchFamily="34" charset="0"/>
                        </a:rPr>
                        <a:t> </a:t>
                      </a:r>
                      <a:endParaRPr lang="en-US" sz="1400" kern="1200" cap="none" baseline="0" dirty="0" smtClean="0">
                        <a:effectLst/>
                        <a:latin typeface="Calibri" panose="020F0502020204030204" pitchFamily="34" charset="0"/>
                      </a:endParaRPr>
                    </a:p>
                    <a:p>
                      <a:pPr marL="91440" marR="0" indent="-91440" algn="l" defTabSz="457200" rtl="0" eaLnBrk="1" latinLnBrk="0" hangingPunct="1">
                        <a:lnSpc>
                          <a:spcPct val="130000"/>
                        </a:lnSpc>
                        <a:spcBef>
                          <a:spcPts val="0"/>
                        </a:spcBef>
                        <a:spcAft>
                          <a:spcPts val="0"/>
                        </a:spcAft>
                      </a:pPr>
                      <a:r>
                        <a:rPr lang="en-US" sz="1400" kern="1200" cap="none" baseline="0" dirty="0" smtClean="0">
                          <a:effectLst/>
                          <a:latin typeface="Calibri" panose="020F0502020204030204" pitchFamily="34" charset="0"/>
                        </a:rPr>
                        <a:t>circa 1390-1441 Jan </a:t>
                      </a:r>
                      <a:r>
                        <a:rPr lang="en-US" sz="1400" kern="1200" cap="none" baseline="0" dirty="0">
                          <a:effectLst/>
                          <a:latin typeface="Calibri" panose="020F0502020204030204" pitchFamily="34" charset="0"/>
                        </a:rPr>
                        <a:t>van Eyck, painter</a:t>
                      </a:r>
                      <a:endParaRPr lang="en-US" sz="1400" kern="1200" cap="none" baseline="0" dirty="0">
                        <a:solidFill>
                          <a:schemeClr val="dk1"/>
                        </a:solidFill>
                        <a:effectLst/>
                        <a:latin typeface="Calibri" panose="020F0502020204030204" pitchFamily="34" charset="0"/>
                        <a:ea typeface="+mn-ea"/>
                        <a:cs typeface="+mn-cs"/>
                      </a:endParaRPr>
                    </a:p>
                  </a:txBody>
                  <a:tcPr marL="12851" marR="12851" marT="0" marB="0">
                    <a:solidFill>
                      <a:schemeClr val="accent5"/>
                    </a:solidFill>
                  </a:tcPr>
                </a:tc>
                <a:tc>
                  <a:txBody>
                    <a:bodyPr/>
                    <a:lstStyle/>
                    <a:p>
                      <a:pPr marL="91440" marR="0" indent="-91440" algn="l" defTabSz="457200" rtl="0" eaLnBrk="1" latinLnBrk="0" hangingPunct="1">
                        <a:lnSpc>
                          <a:spcPct val="130000"/>
                        </a:lnSpc>
                        <a:spcBef>
                          <a:spcPts val="0"/>
                        </a:spcBef>
                        <a:spcAft>
                          <a:spcPts val="0"/>
                        </a:spcAft>
                      </a:pPr>
                      <a:r>
                        <a:rPr lang="en-US" sz="1400" kern="1200" cap="none" baseline="0" dirty="0">
                          <a:effectLst/>
                          <a:latin typeface="Calibri" panose="020F0502020204030204" pitchFamily="34" charset="0"/>
                        </a:rPr>
                        <a:t> </a:t>
                      </a:r>
                      <a:endParaRPr lang="en-US" sz="1400" kern="1200" cap="none" baseline="0" dirty="0" smtClean="0">
                        <a:effectLst/>
                        <a:latin typeface="Calibri" panose="020F0502020204030204" pitchFamily="34" charset="0"/>
                      </a:endParaRPr>
                    </a:p>
                    <a:p>
                      <a:pPr marL="91440" marR="0" indent="-91440" algn="l" defTabSz="457200" rtl="0" eaLnBrk="1" latinLnBrk="0" hangingPunct="1">
                        <a:lnSpc>
                          <a:spcPct val="130000"/>
                        </a:lnSpc>
                        <a:spcBef>
                          <a:spcPts val="0"/>
                        </a:spcBef>
                        <a:spcAft>
                          <a:spcPts val="0"/>
                        </a:spcAft>
                      </a:pPr>
                      <a:endParaRPr lang="en-US" sz="1400" kern="1200" cap="none" baseline="0" dirty="0" smtClean="0">
                        <a:effectLst/>
                        <a:latin typeface="Calibri" panose="020F0502020204030204" pitchFamily="34" charset="0"/>
                      </a:endParaRPr>
                    </a:p>
                    <a:p>
                      <a:pPr marL="91440" marR="0" indent="-91440" algn="l" defTabSz="457200" rtl="0" eaLnBrk="1" latinLnBrk="0" hangingPunct="1">
                        <a:lnSpc>
                          <a:spcPct val="130000"/>
                        </a:lnSpc>
                        <a:spcBef>
                          <a:spcPts val="0"/>
                        </a:spcBef>
                        <a:spcAft>
                          <a:spcPts val="0"/>
                        </a:spcAft>
                      </a:pPr>
                      <a:r>
                        <a:rPr lang="en-US" sz="1400" kern="1200" cap="none" baseline="0" dirty="0" smtClean="0">
                          <a:effectLst/>
                          <a:latin typeface="Calibri" panose="020F0502020204030204" pitchFamily="34" charset="0"/>
                        </a:rPr>
                        <a:t>1337 </a:t>
                      </a:r>
                      <a:r>
                        <a:rPr lang="en-US" sz="1400" kern="1200" cap="none" baseline="0" dirty="0">
                          <a:effectLst/>
                          <a:latin typeface="Calibri" panose="020F0502020204030204" pitchFamily="34" charset="0"/>
                        </a:rPr>
                        <a:t>Start of Hundred Years' War</a:t>
                      </a:r>
                    </a:p>
                    <a:p>
                      <a:pPr marL="91440" marR="0" indent="-91440" algn="l" defTabSz="457200" rtl="0" eaLnBrk="1" latinLnBrk="0" hangingPunct="1">
                        <a:lnSpc>
                          <a:spcPct val="130000"/>
                        </a:lnSpc>
                        <a:spcBef>
                          <a:spcPts val="0"/>
                        </a:spcBef>
                        <a:spcAft>
                          <a:spcPts val="0"/>
                        </a:spcAft>
                      </a:pPr>
                      <a:endParaRPr lang="en-US" sz="1400" kern="1200" cap="none" baseline="0" dirty="0" smtClean="0">
                        <a:effectLst/>
                        <a:latin typeface="Calibri" panose="020F0502020204030204" pitchFamily="34" charset="0"/>
                      </a:endParaRPr>
                    </a:p>
                    <a:p>
                      <a:pPr marL="91440" marR="0" indent="-91440" algn="l" defTabSz="457200" rtl="0" eaLnBrk="1" latinLnBrk="0" hangingPunct="1">
                        <a:lnSpc>
                          <a:spcPct val="130000"/>
                        </a:lnSpc>
                        <a:spcBef>
                          <a:spcPts val="0"/>
                        </a:spcBef>
                        <a:spcAft>
                          <a:spcPts val="0"/>
                        </a:spcAft>
                      </a:pPr>
                      <a:r>
                        <a:rPr lang="en-US" sz="1400" kern="1200" cap="none" baseline="0" dirty="0">
                          <a:effectLst/>
                          <a:latin typeface="Calibri" panose="020F0502020204030204" pitchFamily="34" charset="0"/>
                        </a:rPr>
                        <a:t> </a:t>
                      </a:r>
                      <a:r>
                        <a:rPr lang="en-US" sz="1400" kern="1200" cap="none" baseline="0" dirty="0" smtClean="0">
                          <a:effectLst/>
                          <a:latin typeface="Calibri" panose="020F0502020204030204" pitchFamily="34" charset="0"/>
                        </a:rPr>
                        <a:t>1381 </a:t>
                      </a:r>
                      <a:r>
                        <a:rPr lang="en-US" sz="1400" kern="1200" cap="none" baseline="0" dirty="0" err="1">
                          <a:effectLst/>
                          <a:latin typeface="Calibri" panose="020F0502020204030204" pitchFamily="34" charset="0"/>
                        </a:rPr>
                        <a:t>Wat</a:t>
                      </a:r>
                      <a:r>
                        <a:rPr lang="en-US" sz="1400" kern="1200" cap="none" baseline="0" dirty="0">
                          <a:effectLst/>
                          <a:latin typeface="Calibri" panose="020F0502020204030204" pitchFamily="34" charset="0"/>
                        </a:rPr>
                        <a:t> Tyler's Rebellion</a:t>
                      </a:r>
                      <a:endParaRPr lang="en-US" sz="1400" kern="1200" cap="none" baseline="0" dirty="0">
                        <a:solidFill>
                          <a:schemeClr val="dk1"/>
                        </a:solidFill>
                        <a:effectLst/>
                        <a:latin typeface="Calibri" panose="020F0502020204030204" pitchFamily="34" charset="0"/>
                        <a:ea typeface="+mn-ea"/>
                        <a:cs typeface="+mn-cs"/>
                      </a:endParaRPr>
                    </a:p>
                  </a:txBody>
                  <a:tcPr marL="12851" marR="12851" marT="0" marB="0">
                    <a:solidFill>
                      <a:schemeClr val="accent5"/>
                    </a:solidFill>
                  </a:tcPr>
                </a:tc>
              </a:tr>
              <a:tr h="1440814">
                <a:tc>
                  <a:txBody>
                    <a:bodyPr/>
                    <a:lstStyle/>
                    <a:p>
                      <a:pPr marL="0" marR="0" algn="ctr">
                        <a:lnSpc>
                          <a:spcPct val="115000"/>
                        </a:lnSpc>
                        <a:spcBef>
                          <a:spcPts val="0"/>
                        </a:spcBef>
                        <a:spcAft>
                          <a:spcPts val="0"/>
                        </a:spcAft>
                      </a:pPr>
                      <a:r>
                        <a:rPr lang="en-US" sz="1400" b="1" dirty="0">
                          <a:effectLst/>
                          <a:latin typeface="Calibri" panose="020F0502020204030204" pitchFamily="34" charset="0"/>
                        </a:rPr>
                        <a:t>1400</a:t>
                      </a:r>
                      <a:endParaRPr lang="en-US" sz="1400" b="1" dirty="0">
                        <a:effectLst/>
                        <a:latin typeface="Calibri" panose="020F0502020204030204" pitchFamily="34" charset="0"/>
                        <a:ea typeface="Times New Roman"/>
                        <a:cs typeface="Times New Roman"/>
                      </a:endParaRPr>
                    </a:p>
                  </a:txBody>
                  <a:tcPr marL="12851" marR="12851" marT="0" marB="0"/>
                </a:tc>
                <a:tc>
                  <a:txBody>
                    <a:bodyPr/>
                    <a:lstStyle/>
                    <a:p>
                      <a:pPr marL="91440" marR="0" indent="-91440" algn="l" defTabSz="457200" rtl="0" eaLnBrk="1" latinLnBrk="0" hangingPunct="1">
                        <a:lnSpc>
                          <a:spcPct val="130000"/>
                        </a:lnSpc>
                        <a:spcBef>
                          <a:spcPts val="0"/>
                        </a:spcBef>
                        <a:spcAft>
                          <a:spcPts val="0"/>
                        </a:spcAft>
                      </a:pPr>
                      <a:r>
                        <a:rPr lang="en-US" sz="1400" kern="1200" cap="none" baseline="0" dirty="0" smtClean="0">
                          <a:effectLst/>
                          <a:latin typeface="Calibri" panose="020F0502020204030204" pitchFamily="34" charset="0"/>
                        </a:rPr>
                        <a:t>1400s </a:t>
                      </a:r>
                      <a:r>
                        <a:rPr lang="en-US" sz="1400" kern="1200" cap="none" baseline="0" dirty="0">
                          <a:effectLst/>
                          <a:latin typeface="Calibri" panose="020F0502020204030204" pitchFamily="34" charset="0"/>
                        </a:rPr>
                        <a:t>Cannon and hand-held firearms in use</a:t>
                      </a:r>
                    </a:p>
                    <a:p>
                      <a:pPr marL="91440" marR="0" indent="-91440" algn="l" defTabSz="457200" rtl="0" eaLnBrk="1" latinLnBrk="0" hangingPunct="1">
                        <a:lnSpc>
                          <a:spcPct val="130000"/>
                        </a:lnSpc>
                        <a:spcBef>
                          <a:spcPts val="0"/>
                        </a:spcBef>
                        <a:spcAft>
                          <a:spcPts val="0"/>
                        </a:spcAft>
                      </a:pPr>
                      <a:r>
                        <a:rPr lang="en-US" sz="1400" kern="1200" cap="none" baseline="0" dirty="0" smtClean="0">
                          <a:effectLst/>
                          <a:latin typeface="Calibri" panose="020F0502020204030204" pitchFamily="34" charset="0"/>
                        </a:rPr>
                        <a:t>1454 </a:t>
                      </a:r>
                      <a:r>
                        <a:rPr lang="en-US" sz="1400" kern="1200" cap="none" baseline="0" dirty="0">
                          <a:effectLst/>
                          <a:latin typeface="Calibri" panose="020F0502020204030204" pitchFamily="34" charset="0"/>
                        </a:rPr>
                        <a:t>Gutenberg Bible</a:t>
                      </a:r>
                      <a:endParaRPr lang="en-US" sz="1400" kern="1200" cap="none" baseline="0" dirty="0">
                        <a:solidFill>
                          <a:schemeClr val="dk1"/>
                        </a:solidFill>
                        <a:effectLst/>
                        <a:latin typeface="Calibri" panose="020F0502020204030204" pitchFamily="34" charset="0"/>
                        <a:ea typeface="+mn-ea"/>
                        <a:cs typeface="+mn-cs"/>
                      </a:endParaRPr>
                    </a:p>
                  </a:txBody>
                  <a:tcPr marL="12851" marR="12851" marT="0" marB="0"/>
                </a:tc>
                <a:tc>
                  <a:txBody>
                    <a:bodyPr/>
                    <a:lstStyle/>
                    <a:p>
                      <a:pPr marL="91440" marR="0" indent="-91440" algn="l" defTabSz="457200" rtl="0" eaLnBrk="1" latinLnBrk="0" hangingPunct="1">
                        <a:lnSpc>
                          <a:spcPct val="130000"/>
                        </a:lnSpc>
                        <a:spcBef>
                          <a:spcPts val="0"/>
                        </a:spcBef>
                        <a:spcAft>
                          <a:spcPts val="0"/>
                        </a:spcAft>
                      </a:pPr>
                      <a:endParaRPr lang="en-US" sz="1400" kern="1200" cap="none" baseline="0" dirty="0" smtClean="0">
                        <a:effectLst/>
                        <a:latin typeface="Calibri" panose="020F0502020204030204" pitchFamily="34" charset="0"/>
                      </a:endParaRPr>
                    </a:p>
                    <a:p>
                      <a:pPr marL="91440" marR="0" indent="-91440" algn="l" defTabSz="457200" rtl="0" eaLnBrk="1" latinLnBrk="0" hangingPunct="1">
                        <a:lnSpc>
                          <a:spcPct val="130000"/>
                        </a:lnSpc>
                        <a:spcBef>
                          <a:spcPts val="0"/>
                        </a:spcBef>
                        <a:spcAft>
                          <a:spcPts val="0"/>
                        </a:spcAft>
                      </a:pPr>
                      <a:endParaRPr lang="en-US" sz="1400" kern="1200" cap="none" baseline="0" dirty="0" smtClean="0">
                        <a:effectLst/>
                        <a:latin typeface="Calibri" panose="020F0502020204030204" pitchFamily="34" charset="0"/>
                      </a:endParaRPr>
                    </a:p>
                    <a:p>
                      <a:pPr marL="91440" marR="0" indent="-91440" algn="l" defTabSz="457200" rtl="0" eaLnBrk="1" latinLnBrk="0" hangingPunct="1">
                        <a:lnSpc>
                          <a:spcPct val="130000"/>
                        </a:lnSpc>
                        <a:spcBef>
                          <a:spcPts val="0"/>
                        </a:spcBef>
                        <a:spcAft>
                          <a:spcPts val="0"/>
                        </a:spcAft>
                      </a:pPr>
                      <a:r>
                        <a:rPr lang="en-US" sz="1400" kern="1200" cap="none" baseline="0" dirty="0" smtClean="0">
                          <a:effectLst/>
                          <a:latin typeface="Calibri" panose="020F0502020204030204" pitchFamily="34" charset="0"/>
                        </a:rPr>
                        <a:t>1452-1519 </a:t>
                      </a:r>
                      <a:r>
                        <a:rPr lang="en-US" sz="1400" kern="1200" cap="none" baseline="0" dirty="0">
                          <a:effectLst/>
                          <a:latin typeface="Calibri" panose="020F0502020204030204" pitchFamily="34" charset="0"/>
                        </a:rPr>
                        <a:t>Leonardo da Vinci, artist</a:t>
                      </a:r>
                    </a:p>
                    <a:p>
                      <a:pPr marL="91440" marR="0" indent="-91440" algn="l" defTabSz="457200" rtl="0" eaLnBrk="1" latinLnBrk="0" hangingPunct="1">
                        <a:lnSpc>
                          <a:spcPct val="130000"/>
                        </a:lnSpc>
                        <a:spcBef>
                          <a:spcPts val="0"/>
                        </a:spcBef>
                        <a:spcAft>
                          <a:spcPts val="0"/>
                        </a:spcAft>
                      </a:pPr>
                      <a:endParaRPr lang="en-US" sz="1400" kern="1200" cap="none" baseline="0" dirty="0" smtClean="0">
                        <a:effectLst/>
                        <a:latin typeface="Calibri" panose="020F0502020204030204" pitchFamily="34" charset="0"/>
                      </a:endParaRPr>
                    </a:p>
                    <a:p>
                      <a:pPr marL="91440" marR="0" indent="-91440" algn="l" defTabSz="457200" rtl="0" eaLnBrk="1" latinLnBrk="0" hangingPunct="1">
                        <a:lnSpc>
                          <a:spcPct val="130000"/>
                        </a:lnSpc>
                        <a:spcBef>
                          <a:spcPts val="0"/>
                        </a:spcBef>
                        <a:spcAft>
                          <a:spcPts val="0"/>
                        </a:spcAft>
                      </a:pPr>
                      <a:r>
                        <a:rPr lang="en-US" sz="1400" kern="1200" cap="none" baseline="0" dirty="0" smtClean="0">
                          <a:effectLst/>
                          <a:latin typeface="Calibri" panose="020F0502020204030204" pitchFamily="34" charset="0"/>
                        </a:rPr>
                        <a:t>1492 </a:t>
                      </a:r>
                      <a:r>
                        <a:rPr lang="en-US" sz="1400" kern="1200" cap="none" baseline="0" dirty="0">
                          <a:effectLst/>
                          <a:latin typeface="Calibri" panose="020F0502020204030204" pitchFamily="34" charset="0"/>
                        </a:rPr>
                        <a:t>Expulsion of Jews from Spain</a:t>
                      </a:r>
                      <a:endParaRPr lang="en-US" sz="1400" kern="1200" cap="none" baseline="0" dirty="0">
                        <a:solidFill>
                          <a:schemeClr val="dk1"/>
                        </a:solidFill>
                        <a:effectLst/>
                        <a:latin typeface="Calibri" panose="020F0502020204030204" pitchFamily="34" charset="0"/>
                        <a:ea typeface="+mn-ea"/>
                        <a:cs typeface="+mn-cs"/>
                      </a:endParaRPr>
                    </a:p>
                  </a:txBody>
                  <a:tcPr marL="12851" marR="12851" marT="0" marB="0"/>
                </a:tc>
                <a:tc>
                  <a:txBody>
                    <a:bodyPr/>
                    <a:lstStyle/>
                    <a:p>
                      <a:pPr marL="91440" marR="0" indent="-91440" algn="l" defTabSz="457200" rtl="0" eaLnBrk="1" latinLnBrk="0" hangingPunct="1">
                        <a:lnSpc>
                          <a:spcPct val="130000"/>
                        </a:lnSpc>
                        <a:spcBef>
                          <a:spcPts val="0"/>
                        </a:spcBef>
                        <a:spcAft>
                          <a:spcPts val="0"/>
                        </a:spcAft>
                      </a:pPr>
                      <a:r>
                        <a:rPr lang="en-US" sz="1400" kern="1200" cap="none" baseline="0" dirty="0" smtClean="0">
                          <a:effectLst/>
                          <a:latin typeface="Calibri" panose="020F0502020204030204" pitchFamily="34" charset="0"/>
                        </a:rPr>
                        <a:t>1415 </a:t>
                      </a:r>
                      <a:r>
                        <a:rPr lang="en-US" sz="1400" kern="1200" cap="none" baseline="0" dirty="0">
                          <a:effectLst/>
                          <a:latin typeface="Calibri" panose="020F0502020204030204" pitchFamily="34" charset="0"/>
                        </a:rPr>
                        <a:t>Portuguese take Ceuta</a:t>
                      </a:r>
                    </a:p>
                    <a:p>
                      <a:pPr marL="91440" marR="0" indent="-91440" algn="l" defTabSz="457200" rtl="0" eaLnBrk="1" latinLnBrk="0" hangingPunct="1">
                        <a:lnSpc>
                          <a:spcPct val="130000"/>
                        </a:lnSpc>
                        <a:spcBef>
                          <a:spcPts val="0"/>
                        </a:spcBef>
                        <a:spcAft>
                          <a:spcPts val="0"/>
                        </a:spcAft>
                      </a:pPr>
                      <a:r>
                        <a:rPr lang="en-US" sz="1400" kern="1200" cap="none" baseline="0" dirty="0" smtClean="0">
                          <a:effectLst/>
                          <a:latin typeface="Calibri" panose="020F0502020204030204" pitchFamily="34" charset="0"/>
                        </a:rPr>
                        <a:t>1431 </a:t>
                      </a:r>
                      <a:r>
                        <a:rPr lang="en-US" sz="1400" kern="1200" cap="none" baseline="0" dirty="0">
                          <a:effectLst/>
                          <a:latin typeface="Calibri" panose="020F0502020204030204" pitchFamily="34" charset="0"/>
                        </a:rPr>
                        <a:t>Joan of Arc burned</a:t>
                      </a:r>
                    </a:p>
                    <a:p>
                      <a:pPr marL="91440" marR="0" indent="-91440" algn="l" defTabSz="457200" rtl="0" eaLnBrk="1" latinLnBrk="0" hangingPunct="1">
                        <a:lnSpc>
                          <a:spcPct val="130000"/>
                        </a:lnSpc>
                        <a:spcBef>
                          <a:spcPts val="0"/>
                        </a:spcBef>
                        <a:spcAft>
                          <a:spcPts val="0"/>
                        </a:spcAft>
                      </a:pPr>
                      <a:r>
                        <a:rPr lang="en-US" sz="1400" kern="1200" cap="none" baseline="0" dirty="0" smtClean="0">
                          <a:effectLst/>
                          <a:latin typeface="Calibri" panose="020F0502020204030204" pitchFamily="34" charset="0"/>
                        </a:rPr>
                        <a:t>1453 </a:t>
                      </a:r>
                      <a:r>
                        <a:rPr lang="en-US" sz="1400" kern="1200" cap="none" baseline="0" dirty="0">
                          <a:effectLst/>
                          <a:latin typeface="Calibri" panose="020F0502020204030204" pitchFamily="34" charset="0"/>
                        </a:rPr>
                        <a:t>End of Hundred Years' War; Ottomans take Constantinople</a:t>
                      </a:r>
                    </a:p>
                    <a:p>
                      <a:pPr marL="91440" marR="0" indent="-91440" algn="l" defTabSz="457200" rtl="0" eaLnBrk="1" latinLnBrk="0" hangingPunct="1">
                        <a:lnSpc>
                          <a:spcPct val="130000"/>
                        </a:lnSpc>
                        <a:spcBef>
                          <a:spcPts val="0"/>
                        </a:spcBef>
                        <a:spcAft>
                          <a:spcPts val="0"/>
                        </a:spcAft>
                      </a:pPr>
                      <a:r>
                        <a:rPr lang="en-US" sz="1400" kern="1200" cap="none" baseline="0" dirty="0" smtClean="0">
                          <a:effectLst/>
                          <a:latin typeface="Calibri" panose="020F0502020204030204" pitchFamily="34" charset="0"/>
                        </a:rPr>
                        <a:t>1492 </a:t>
                      </a:r>
                      <a:r>
                        <a:rPr lang="en-US" sz="1400" kern="1200" cap="none" baseline="0" dirty="0">
                          <a:effectLst/>
                          <a:latin typeface="Calibri" panose="020F0502020204030204" pitchFamily="34" charset="0"/>
                        </a:rPr>
                        <a:t>Fall of Muslim state of Granada</a:t>
                      </a:r>
                      <a:endParaRPr lang="en-US" sz="1400" kern="1200" cap="none" baseline="0" dirty="0">
                        <a:solidFill>
                          <a:schemeClr val="dk1"/>
                        </a:solidFill>
                        <a:effectLst/>
                        <a:latin typeface="Calibri" panose="020F0502020204030204" pitchFamily="34" charset="0"/>
                        <a:ea typeface="+mn-ea"/>
                        <a:cs typeface="+mn-cs"/>
                      </a:endParaRPr>
                    </a:p>
                  </a:txBody>
                  <a:tcPr marL="12851" marR="12851" marT="0" marB="0"/>
                </a:tc>
              </a:tr>
            </a:tbl>
          </a:graphicData>
        </a:graphic>
      </p:graphicFrame>
      <p:sp>
        <p:nvSpPr>
          <p:cNvPr id="4" name="Content Placeholder 3"/>
          <p:cNvSpPr>
            <a:spLocks noGrp="1"/>
          </p:cNvSpPr>
          <p:nvPr>
            <p:ph sz="half" idx="2"/>
          </p:nvPr>
        </p:nvSpPr>
        <p:spPr>
          <a:xfrm>
            <a:off x="5339593" y="6604000"/>
            <a:ext cx="3810000" cy="276999"/>
          </a:xfrm>
        </p:spPr>
        <p:txBody>
          <a:bodyPr/>
          <a:lstStyle/>
          <a:p>
            <a:pPr algn="r"/>
            <a:r>
              <a:rPr lang="en-US" sz="1200" b="1" dirty="0" smtClean="0"/>
              <a:t>p353</a:t>
            </a:r>
            <a:endParaRPr lang="en-US" sz="1200" b="1" dirty="0"/>
          </a:p>
        </p:txBody>
      </p:sp>
    </p:spTree>
    <p:extLst>
      <p:ext uri="{BB962C8B-B14F-4D97-AF65-F5344CB8AC3E}">
        <p14:creationId xmlns:p14="http://schemas.microsoft.com/office/powerpoint/2010/main" val="1870947368"/>
      </p:ext>
    </p:extLst>
  </p:cSld>
  <p:clrMapOvr>
    <a:masterClrMapping/>
  </p:clrMapOvr>
  <p:transition spd="med">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47654"/>
            <a:ext cx="9144000" cy="892552"/>
          </a:xfrm>
        </p:spPr>
        <p:txBody>
          <a:bodyPr/>
          <a:lstStyle/>
          <a:p>
            <a:r>
              <a:rPr lang="en-US" altLang="en-US" sz="2600" dirty="0" smtClean="0"/>
              <a:t>The Black Death in Fourteenth-Century Europe</a:t>
            </a:r>
            <a:endParaRPr lang="en-US" sz="2600" dirty="0"/>
          </a:p>
        </p:txBody>
      </p:sp>
      <p:pic>
        <p:nvPicPr>
          <p:cNvPr id="11265" name="Picture 1" descr="Spreading out of Inner Asia along the routes opened by Mongol expansion, the plague reached the Black Sea port of Kaffa in 1346. This map documents its deadly progress year by year from there into the Mediterranean and north and east across the face of Europe. © Cengage Learning"/>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533400" y="685800"/>
            <a:ext cx="8172083" cy="581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1371600" y="6604000"/>
            <a:ext cx="7772400" cy="302399"/>
          </a:xfrm>
        </p:spPr>
        <p:txBody>
          <a:bodyPr/>
          <a:lstStyle/>
          <a:p>
            <a:pPr algn="r"/>
            <a:r>
              <a:rPr lang="en-US" sz="1200" b="1" dirty="0" smtClean="0"/>
              <a:t>Map 13.1 p354</a:t>
            </a:r>
            <a:endParaRPr lang="en-US" sz="1200" b="1" dirty="0"/>
          </a:p>
        </p:txBody>
      </p:sp>
    </p:spTree>
    <p:extLst>
      <p:ext uri="{BB962C8B-B14F-4D97-AF65-F5344CB8AC3E}">
        <p14:creationId xmlns:p14="http://schemas.microsoft.com/office/powerpoint/2010/main" val="3750311604"/>
      </p:ext>
    </p:extLst>
  </p:cSld>
  <p:clrMapOvr>
    <a:masterClrMapping/>
  </p:clrMapOvr>
  <p:transition spd="med">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2"/>
          <p:cNvSpPr>
            <a:spLocks noGrp="1" noChangeArrowheads="1"/>
          </p:cNvSpPr>
          <p:nvPr>
            <p:ph type="title"/>
          </p:nvPr>
        </p:nvSpPr>
        <p:spPr>
          <a:xfrm>
            <a:off x="685800" y="610344"/>
            <a:ext cx="7772400" cy="769441"/>
          </a:xfrm>
        </p:spPr>
        <p:txBody>
          <a:bodyPr/>
          <a:lstStyle/>
          <a:p>
            <a:pPr eaLnBrk="1" hangingPunct="1">
              <a:defRPr/>
            </a:pPr>
            <a:r>
              <a:rPr lang="en-US" sz="4400" b="0" dirty="0" smtClean="0">
                <a:solidFill>
                  <a:schemeClr val="tx1"/>
                </a:solidFill>
                <a:cs typeface="+mj-cs"/>
              </a:rPr>
              <a:t>Urban Revival</a:t>
            </a:r>
          </a:p>
        </p:txBody>
      </p:sp>
      <p:sp>
        <p:nvSpPr>
          <p:cNvPr id="139267" name="Rectangle 3"/>
          <p:cNvSpPr>
            <a:spLocks noGrp="1" noChangeArrowheads="1"/>
          </p:cNvSpPr>
          <p:nvPr>
            <p:ph type="body" idx="1"/>
          </p:nvPr>
        </p:nvSpPr>
        <p:spPr>
          <a:xfrm>
            <a:off x="685800" y="1752600"/>
            <a:ext cx="7772400" cy="4721292"/>
          </a:xfrm>
        </p:spPr>
        <p:txBody>
          <a:bodyPr/>
          <a:lstStyle/>
          <a:p>
            <a:pPr algn="l" eaLnBrk="1" hangingPunct="1">
              <a:buFontTx/>
              <a:buChar char="•"/>
              <a:defRPr/>
            </a:pPr>
            <a:r>
              <a:rPr lang="en-US" sz="3200" dirty="0" smtClean="0">
                <a:cs typeface="+mn-cs"/>
              </a:rPr>
              <a:t>Trading Cities</a:t>
            </a:r>
          </a:p>
          <a:p>
            <a:pPr marL="1085850" lvl="1" indent="-342900" eaLnBrk="1" hangingPunct="1">
              <a:buFontTx/>
              <a:buChar char="•"/>
              <a:defRPr/>
            </a:pPr>
            <a:r>
              <a:rPr lang="en-US" dirty="0" smtClean="0"/>
              <a:t>Venice, Genoa, Hanseatic League</a:t>
            </a:r>
          </a:p>
          <a:p>
            <a:pPr marL="1085850" lvl="1" indent="-342900" eaLnBrk="1" hangingPunct="1">
              <a:buFontTx/>
              <a:buChar char="•"/>
              <a:defRPr/>
            </a:pPr>
            <a:r>
              <a:rPr lang="en-US" dirty="0" smtClean="0"/>
              <a:t>Expanding textile production</a:t>
            </a:r>
          </a:p>
          <a:p>
            <a:pPr algn="l" eaLnBrk="1" hangingPunct="1">
              <a:buFontTx/>
              <a:buChar char="•"/>
              <a:defRPr/>
            </a:pPr>
            <a:r>
              <a:rPr lang="en-US" sz="3200" dirty="0">
                <a:cs typeface="+mn-cs"/>
              </a:rPr>
              <a:t>Civic Life</a:t>
            </a:r>
          </a:p>
          <a:p>
            <a:pPr marL="1085850" lvl="1" indent="-342900" eaLnBrk="1" hangingPunct="1">
              <a:buFontTx/>
              <a:buChar char="•"/>
              <a:defRPr/>
            </a:pPr>
            <a:r>
              <a:rPr lang="en-US" dirty="0" smtClean="0"/>
              <a:t>City-states and royal charters</a:t>
            </a:r>
          </a:p>
          <a:p>
            <a:pPr marL="1085850" lvl="1" indent="-342900" eaLnBrk="1" hangingPunct="1">
              <a:buFontTx/>
              <a:buChar char="•"/>
              <a:defRPr/>
            </a:pPr>
            <a:r>
              <a:rPr lang="en-US" dirty="0" smtClean="0"/>
              <a:t>Christians and Jews</a:t>
            </a:r>
          </a:p>
          <a:p>
            <a:pPr marL="1085850" lvl="1" indent="-342900" eaLnBrk="1" hangingPunct="1">
              <a:buFontTx/>
              <a:buChar char="•"/>
              <a:defRPr/>
            </a:pPr>
            <a:r>
              <a:rPr lang="en-US" dirty="0" smtClean="0"/>
              <a:t>Banking: </a:t>
            </a:r>
            <a:r>
              <a:rPr lang="en-US" dirty="0" err="1" smtClean="0"/>
              <a:t>Medicis</a:t>
            </a:r>
            <a:r>
              <a:rPr lang="en-US" dirty="0" smtClean="0"/>
              <a:t> and </a:t>
            </a:r>
            <a:r>
              <a:rPr lang="en-US" dirty="0" err="1" smtClean="0"/>
              <a:t>Fuggers</a:t>
            </a:r>
            <a:endParaRPr lang="en-US" dirty="0" smtClean="0"/>
          </a:p>
          <a:p>
            <a:pPr algn="l" eaLnBrk="1" hangingPunct="1">
              <a:buFontTx/>
              <a:buChar char="•"/>
              <a:defRPr/>
            </a:pPr>
            <a:r>
              <a:rPr lang="en-US" sz="3200" dirty="0">
                <a:cs typeface="+mn-cs"/>
              </a:rPr>
              <a:t>Gothic Cathedrals</a:t>
            </a:r>
          </a:p>
        </p:txBody>
      </p:sp>
    </p:spTree>
    <p:extLst>
      <p:ext uri="{BB962C8B-B14F-4D97-AF65-F5344CB8AC3E}">
        <p14:creationId xmlns:p14="http://schemas.microsoft.com/office/powerpoint/2010/main" val="10932769"/>
      </p:ext>
    </p:extLst>
  </p:cSld>
  <p:clrMapOvr>
    <a:masterClrMapping/>
  </p:clrMapOvr>
  <p:transition spd="med">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 name="Title 17"/>
          <p:cNvSpPr>
            <a:spLocks noGrp="1"/>
          </p:cNvSpPr>
          <p:nvPr>
            <p:ph type="title"/>
          </p:nvPr>
        </p:nvSpPr>
        <p:spPr>
          <a:xfrm>
            <a:off x="0" y="375550"/>
            <a:ext cx="9144000" cy="461665"/>
          </a:xfrm>
        </p:spPr>
        <p:txBody>
          <a:bodyPr/>
          <a:lstStyle/>
          <a:p>
            <a:r>
              <a:rPr lang="en-US" altLang="en-US" sz="2600" dirty="0" smtClean="0"/>
              <a:t>Trade and Manufacturing in Later Medieval Europe</a:t>
            </a:r>
            <a:endParaRPr lang="en-US" sz="2600" dirty="0"/>
          </a:p>
        </p:txBody>
      </p:sp>
      <p:pic>
        <p:nvPicPr>
          <p:cNvPr id="14337" name="Picture 1" descr="The economic revival of European cities was associated with great expansion of commerce. Notice the concentration of wool and linen textile manufacturing in northern Italy, the Netherlands, and England; the importance of trade in various kinds of foodstuffs; and the slave-exporting markets in Cairo, Kiev, and Rostov. © Cengage Learning"/>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54000" y="914400"/>
            <a:ext cx="8636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Content Placeholder 18"/>
          <p:cNvSpPr>
            <a:spLocks noGrp="1"/>
          </p:cNvSpPr>
          <p:nvPr>
            <p:ph idx="1"/>
          </p:nvPr>
        </p:nvSpPr>
        <p:spPr>
          <a:xfrm>
            <a:off x="1371600" y="6604000"/>
            <a:ext cx="7772400" cy="276999"/>
          </a:xfrm>
        </p:spPr>
        <p:txBody>
          <a:bodyPr/>
          <a:lstStyle/>
          <a:p>
            <a:pPr algn="r"/>
            <a:r>
              <a:rPr lang="en-US" sz="1200" b="1" dirty="0" smtClean="0"/>
              <a:t>Map 13.2 p356</a:t>
            </a:r>
            <a:endParaRPr lang="en-US" sz="1200" b="1" dirty="0"/>
          </a:p>
        </p:txBody>
      </p:sp>
    </p:spTree>
    <p:extLst>
      <p:ext uri="{BB962C8B-B14F-4D97-AF65-F5344CB8AC3E}">
        <p14:creationId xmlns:p14="http://schemas.microsoft.com/office/powerpoint/2010/main" val="779128749"/>
      </p:ext>
    </p:extLst>
  </p:cSld>
  <p:clrMapOvr>
    <a:masterClrMapping/>
  </p:clrMapOvr>
  <p:transition spd="med">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736751" y="151199"/>
            <a:ext cx="7721448" cy="685800"/>
          </a:xfrm>
        </p:spPr>
        <p:txBody>
          <a:bodyPr/>
          <a:lstStyle/>
          <a:p>
            <a:r>
              <a:rPr lang="en-US" altLang="en-US" sz="2800" dirty="0" smtClean="0"/>
              <a:t>Flemish Weavers, Ypres</a:t>
            </a:r>
            <a:endParaRPr lang="en-US" sz="2800" dirty="0"/>
          </a:p>
        </p:txBody>
      </p:sp>
      <p:pic>
        <p:nvPicPr>
          <p:cNvPr id="16385" name="Picture 1" descr="The spread of textile weaving gave employment to many people in the Netherlands. The city of Ypres in Flanders (now northern Belgium) was an important textile center in the thirteenth century. This drawing from a fourteenth-century manuscript shows a man and a woman weaving cloth on a horizontal loom."/>
          <p:cNvPicPr>
            <a:picLocks/>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336723" y="836999"/>
            <a:ext cx="4521505" cy="591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1371600" y="6604000"/>
            <a:ext cx="7772400" cy="302399"/>
          </a:xfrm>
        </p:spPr>
        <p:txBody>
          <a:bodyPr/>
          <a:lstStyle/>
          <a:p>
            <a:pPr algn="r"/>
            <a:r>
              <a:rPr lang="en-US" sz="1200" b="1" dirty="0" smtClean="0"/>
              <a:t>p357</a:t>
            </a:r>
            <a:endParaRPr lang="en-US" sz="1200" b="1" dirty="0"/>
          </a:p>
        </p:txBody>
      </p:sp>
    </p:spTree>
    <p:extLst>
      <p:ext uri="{BB962C8B-B14F-4D97-AF65-F5344CB8AC3E}">
        <p14:creationId xmlns:p14="http://schemas.microsoft.com/office/powerpoint/2010/main" val="2616174682"/>
      </p:ext>
    </p:extLst>
  </p:cSld>
  <p:clrMapOvr>
    <a:masterClrMapping/>
  </p:clrMapOvr>
  <p:transition spd="med">
    <p:wipe dir="r"/>
  </p:transition>
  <p:timing>
    <p:tnLst>
      <p:par>
        <p:cTn id="1" dur="indefinite" restart="never" nodeType="tmRoot"/>
      </p:par>
    </p:tnLst>
  </p:timing>
</p:sld>
</file>

<file path=ppt/theme/theme1.xml><?xml version="1.0" encoding="utf-8"?>
<a:theme xmlns:a="http://schemas.openxmlformats.org/drawingml/2006/main" name="1_Lockard_topic">
  <a:themeElements>
    <a:clrScheme name="1_Lockard_topic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Lockard_topic">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Lockard_topic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Lockard_topic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Lockard_topic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Lockard_topic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Lockard_topic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Lockard_topic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Lockard_topic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Lockard_topic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Lockard_topic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Lockard_topic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Lockard_topic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Lockard_topic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2052</TotalTime>
  <Words>1151</Words>
  <Application>Microsoft Office PowerPoint</Application>
  <PresentationFormat>On-screen Show (4:3)</PresentationFormat>
  <Paragraphs>143</Paragraphs>
  <Slides>20</Slides>
  <Notes>20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20</vt:i4>
      </vt:variant>
    </vt:vector>
  </HeadingPairs>
  <TitlesOfParts>
    <vt:vector size="26" baseType="lpstr">
      <vt:lpstr>ＭＳ Ｐゴシック</vt:lpstr>
      <vt:lpstr>Arial</vt:lpstr>
      <vt:lpstr>Calibri</vt:lpstr>
      <vt:lpstr>Times New Roman</vt:lpstr>
      <vt:lpstr>Wingdings</vt:lpstr>
      <vt:lpstr>1_Lockard_topic</vt:lpstr>
      <vt:lpstr>Chapter 13 Latin Europe,  1200-1500</vt:lpstr>
      <vt:lpstr>Burying Victims of the Black Death</vt:lpstr>
      <vt:lpstr>Rural Growth and Crisis</vt:lpstr>
      <vt:lpstr>Rural French Peasants</vt:lpstr>
      <vt:lpstr>Chronology</vt:lpstr>
      <vt:lpstr>The Black Death in Fourteenth-Century Europe</vt:lpstr>
      <vt:lpstr>Urban Revival</vt:lpstr>
      <vt:lpstr>Trade and Manufacturing in Later Medieval Europe</vt:lpstr>
      <vt:lpstr>Flemish Weavers, Ypres</vt:lpstr>
      <vt:lpstr>Cathedral at Autun in Eastern France</vt:lpstr>
      <vt:lpstr>Learning, Literature, and the Renaissance</vt:lpstr>
      <vt:lpstr>City Hall Clock of Prague</vt:lpstr>
      <vt:lpstr>Dante’s Divine Comedy</vt:lpstr>
      <vt:lpstr>A French Printshop, 1537</vt:lpstr>
      <vt:lpstr>Michelangelo’s Tomb Statue of Lorenzo de ́ Medici</vt:lpstr>
      <vt:lpstr>Political and Military Transformations</vt:lpstr>
      <vt:lpstr>Political and Military Transformations (continued)</vt:lpstr>
      <vt:lpstr>The Magna Carta</vt:lpstr>
      <vt:lpstr>Europe in 1453</vt:lpstr>
      <vt:lpstr>Conquest of Granada</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Evans, Dawn V</dc:creator>
  <cp:lastModifiedBy>Lanza, Philip</cp:lastModifiedBy>
  <cp:revision>101</cp:revision>
  <dcterms:created xsi:type="dcterms:W3CDTF">2006-12-01T20:54:40Z</dcterms:created>
  <dcterms:modified xsi:type="dcterms:W3CDTF">2015-10-09T17:14:32Z</dcterms:modified>
</cp:coreProperties>
</file>